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26" r:id="rId6"/>
  </p:sldMasterIdLst>
  <p:notesMasterIdLst>
    <p:notesMasterId r:id="rId25"/>
  </p:notesMasterIdLst>
  <p:sldIdLst>
    <p:sldId id="274" r:id="rId7"/>
    <p:sldId id="27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b.almendro" initials="m" lastIdx="0" clrIdx="0">
    <p:extLst>
      <p:ext uri="{19B8F6BF-5375-455C-9EA6-DF929625EA0E}">
        <p15:presenceInfo xmlns:p15="http://schemas.microsoft.com/office/powerpoint/2012/main" userId="mb.almen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2B289-8A4A-41DD-A3D7-7092816B4363}" type="datetimeFigureOut">
              <a:rPr lang="es-ES" smtClean="0"/>
              <a:t>04/12/2023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AA8C-F439-4353-96B8-EF26EBDC8A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72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073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000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595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17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13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57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85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06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27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01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941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AA8C-F439-4353-96B8-EF26EBDC8AE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98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-climamed.eu/hom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B8C26B-8A52-4E37-A2CC-E6C5CFC8E01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D17C23-37F5-4504-B269-CAE1BE9C2A1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1F56FE-933A-4C42-B9A7-8D2FEF2C240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F7386B-6AF2-40DA-97C6-DB95313AC733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5C1E4A-D90A-451F-8437-E4EC26A4D1B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AD9B26-45AF-482F-B10C-CBF7ADC632B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95C60B-C5BF-484D-BCF3-C3933B6DC81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2540C3-1481-4BEB-B87D-4C61EC46431A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782D6E-874E-47AD-BD23-AB4E71A8361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2116EA-3416-4174-BDC0-0C6764EBBB3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C76784-3DB1-4F75-AFA7-FD3880770BF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08975F-8255-427B-B6BD-4CFCC0BACF8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762965-0DCD-460B-A13C-06A5702BDD2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3C7435-8FC7-445F-9BAC-30B2984BEDBC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ED6967-3A67-48C3-BADB-BB2A201F7B2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3A50DE9-A224-4A2C-8809-6316AC452CE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98DD4F-4FB2-4C64-8684-3EE3A96AA33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432224-80F4-4275-B1BA-9C9758D23CBA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8EB10A2-BBC4-4A63-A8B9-023F71319D2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89686D-0FAD-466E-87A2-9094C14430C2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656429F-3BAE-4839-9F65-83C4D0EBF0D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BA244F-6759-4191-A854-278D36C50180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E31D995-E7F7-4CE0-A932-2750368D7235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D40C90C-C02A-4950-BA45-E75F4F55FA41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0B4F2B7-BCAD-4B78-9293-957A6BB3348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6836C16-FEE9-4B55-A1D7-20D35217F77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B6F32BB-AF9C-42BC-ADD5-EC2AB3707CC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C3445E6-6330-49F3-AC82-89FD7FA567D3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EFC09F7-E3DD-4BF5-8A80-65CB2AE1F26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8212DBF-3786-4E99-9A90-01261AE64B6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76FF70F-80B1-424B-81E4-67CF38D77067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94EE6DE-8638-45F2-BA00-3B3374CC9F1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A14C463-A096-4820-BCB9-24BF4E549532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44F90B9-6114-41BA-8B5D-B108550B4107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8B7BB32-3338-4C6B-95B1-9ACF0017338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691ACEF-7756-42D9-829C-63A69EA89653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27FA5E0-7DAA-4BB7-AC14-65D17153D12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603BC6-0A50-4AFB-BE86-3A0404C7901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5EA7434-A31D-4C59-8A9C-70CA0694F549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63F64E1-55C9-4948-A815-548484700D38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9EB41C-AC4A-4CA1-8479-2050CD86346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37F7D15-6744-4C6A-A50D-07923AC50E7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EEFE6FF-32C2-42E4-9DA2-82696BC3FEC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24A75B-ED99-4725-BE23-37D0C9AEAA5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A93CE0-9BC4-4097-9A30-B40A299AEE8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31F5B3-2B3F-408A-B8EA-0EC430AB656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7C6CF4-711F-4F6B-932E-627F7B4AF601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1E37718-5A47-4702-8FED-903C8F43B3DA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398324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16" y="6432147"/>
            <a:ext cx="3049848" cy="365125"/>
          </a:xfrm>
        </p:spPr>
        <p:txBody>
          <a:bodyPr/>
          <a:lstStyle/>
          <a:p>
            <a:r>
              <a:rPr lang="en-US" dirty="0">
                <a:latin typeface="DejaVuSans-Bold"/>
              </a:rPr>
              <a:t>ClimaMED - LIFE17 CCM/GR/000087</a:t>
            </a:r>
            <a:endParaRPr lang="el-G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9966B17-C29E-F785-8C5C-D60AEFCA9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7303" y="417815"/>
            <a:ext cx="2687772" cy="773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B7DC8-7201-7A93-A287-CB9F96E55BE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7" y="248075"/>
            <a:ext cx="1146419" cy="95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0DF3F-37A7-7CE4-A30F-3708AA1C8D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05097" y="274229"/>
            <a:ext cx="959785" cy="118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881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014A7-E1F1-583C-9844-52A8A87E8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792" y="243278"/>
            <a:ext cx="1864821" cy="536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356A5-6856-A554-2E9A-9A6D80AD84B8}"/>
              </a:ext>
            </a:extLst>
          </p:cNvPr>
          <p:cNvSpPr txBox="1"/>
          <p:nvPr userDrawn="1"/>
        </p:nvSpPr>
        <p:spPr>
          <a:xfrm>
            <a:off x="44374" y="6502111"/>
            <a:ext cx="2582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https://life-climamed.eu/home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5E1276-BB9A-06C7-C827-FEAC8AC6EEAD}"/>
              </a:ext>
            </a:extLst>
          </p:cNvPr>
          <p:cNvSpPr/>
          <p:nvPr userDrawn="1"/>
        </p:nvSpPr>
        <p:spPr>
          <a:xfrm>
            <a:off x="3175" y="6321108"/>
            <a:ext cx="12188825" cy="536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1C1EF8D-CC7D-BD8D-20D0-9D349D2BB86B}"/>
              </a:ext>
            </a:extLst>
          </p:cNvPr>
          <p:cNvSpPr txBox="1">
            <a:spLocks/>
          </p:cNvSpPr>
          <p:nvPr userDrawn="1"/>
        </p:nvSpPr>
        <p:spPr>
          <a:xfrm>
            <a:off x="9262994" y="6413985"/>
            <a:ext cx="2250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latin typeface="Bahnschrift SemiLight" panose="020B0502040204020203" pitchFamily="34" charset="0"/>
              </a:rPr>
              <a:t>www.envitech.org</a:t>
            </a:r>
            <a:endParaRPr lang="el-GR" cap="none" dirty="0">
              <a:latin typeface="Bahnschrift SemiLight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55D75E-E164-6218-F8D3-12DD31A4ADD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612" y="6368968"/>
            <a:ext cx="574309" cy="43747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110A4D-51E7-7724-37ED-EE1479011817}"/>
              </a:ext>
            </a:extLst>
          </p:cNvPr>
          <p:cNvSpPr txBox="1">
            <a:spLocks/>
          </p:cNvSpPr>
          <p:nvPr userDrawn="1"/>
        </p:nvSpPr>
        <p:spPr>
          <a:xfrm>
            <a:off x="-148831" y="6404367"/>
            <a:ext cx="2902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DejaVuSans-Bold"/>
              </a:rPr>
              <a:t>ClimaMED - LIFE17 CCM/GR/000087</a:t>
            </a:r>
            <a:endParaRPr lang="el-GR" dirty="0"/>
          </a:p>
        </p:txBody>
      </p:sp>
      <p:pic>
        <p:nvPicPr>
          <p:cNvPr id="1026" name="Picture 1" descr="NEW LOGO 2010">
            <a:extLst>
              <a:ext uri="{FF2B5EF4-FFF2-40B4-BE49-F238E27FC236}">
                <a16:creationId xmlns:a16="http://schemas.microsoft.com/office/drawing/2014/main" id="{42B23590-3E69-103B-25FF-5D235B4C98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912" y="6339580"/>
            <a:ext cx="421439" cy="51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43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460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1AB5A34-DC79-4869-90D6-BB6C3CFD84EF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710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1AB5A34-DC79-4869-90D6-BB6C3CFD84EF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67041-A971-A789-5277-7F8A6ADE3E1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2" y="360222"/>
            <a:ext cx="768191" cy="5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9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1AB5A34-DC79-4869-90D6-BB6C3CFD84EF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796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1AB5A34-DC79-4869-90D6-BB6C3CFD84EF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5660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1AB5A34-DC79-4869-90D6-BB6C3CFD84EF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614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1AB5A34-DC79-4869-90D6-BB6C3CFD84EF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49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1AB5A34-DC79-4869-90D6-BB6C3CFD84EF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070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1AB5A34-DC79-4869-90D6-BB6C3CFD84EF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0A8D-62AF-4D50-A83F-11CCEA88206D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80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life-climamed.eu/home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life-climamed.eu/home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s://life-climamed.eu/home" TargetMode="Externa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hyperlink" Target="https://life-climamed.eu/home" TargetMode="Externa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hyperlink" Target="https://life-climamed.eu/home" TargetMode="Externa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hyperlink" Target="https://life-climamed.eu/hom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pic>
        <p:nvPicPr>
          <p:cNvPr id="2" name="Picture 10"/>
          <p:cNvPicPr/>
          <p:nvPr/>
        </p:nvPicPr>
        <p:blipFill>
          <a:blip r:embed="rId14"/>
          <a:stretch/>
        </p:blipFill>
        <p:spPr>
          <a:xfrm>
            <a:off x="369720" y="243360"/>
            <a:ext cx="1864440" cy="536400"/>
          </a:xfrm>
          <a:prstGeom prst="rect">
            <a:avLst/>
          </a:prstGeom>
          <a:ln w="0">
            <a:noFill/>
          </a:ln>
        </p:spPr>
      </p:pic>
      <p:sp>
        <p:nvSpPr>
          <p:cNvPr id="3" name="TextBox 11" hidden="1"/>
          <p:cNvSpPr/>
          <p:nvPr/>
        </p:nvSpPr>
        <p:spPr>
          <a:xfrm>
            <a:off x="44280" y="6501960"/>
            <a:ext cx="25815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u="sng" strike="noStrike" spc="-1">
                <a:solidFill>
                  <a:srgbClr val="FFFFFF"/>
                </a:solidFill>
                <a:uFillTx/>
                <a:latin typeface="Calibri"/>
                <a:hlinkClick r:id="rId15"/>
              </a:rPr>
              <a:t>https://life-climamed.eu/home</a:t>
            </a: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3240" y="639828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n-US" sz="8000" b="0" strike="noStrike" spc="-52">
                <a:solidFill>
                  <a:srgbClr val="262626"/>
                </a:solidFill>
                <a:latin typeface="Cambria"/>
                <a:ea typeface="Cambria"/>
              </a:rPr>
              <a:t>Click to edit Master title style</a:t>
            </a:r>
            <a:endParaRPr lang="en-US" sz="8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1"/>
          </p:nvPr>
        </p:nvSpPr>
        <p:spPr>
          <a:xfrm>
            <a:off x="90360" y="6432120"/>
            <a:ext cx="304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900" b="0" strike="noStrike" cap="all" spc="-1">
                <a:solidFill>
                  <a:srgbClr val="FFFFFF"/>
                </a:solidFill>
                <a:latin typeface="DejaVuSans-Bold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900" b="0" strike="noStrike" cap="all" spc="-1">
                <a:solidFill>
                  <a:srgbClr val="FFFFFF"/>
                </a:solidFill>
                <a:latin typeface="DejaVuSans-Bold"/>
              </a:rPr>
              <a:t>&lt;footer&gt;</a:t>
            </a:r>
            <a:endParaRPr lang="es-ES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8" name="Straight Connector 8"/>
          <p:cNvCxnSpPr/>
          <p:nvPr/>
        </p:nvCxnSpPr>
        <p:spPr>
          <a:xfrm>
            <a:off x="1207440" y="4343400"/>
            <a:ext cx="987588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pic>
        <p:nvPicPr>
          <p:cNvPr id="9" name="Picture 9"/>
          <p:cNvPicPr/>
          <p:nvPr/>
        </p:nvPicPr>
        <p:blipFill>
          <a:blip r:embed="rId14"/>
          <a:stretch/>
        </p:blipFill>
        <p:spPr>
          <a:xfrm>
            <a:off x="4607280" y="417960"/>
            <a:ext cx="2687400" cy="773640"/>
          </a:xfrm>
          <a:prstGeom prst="rect">
            <a:avLst/>
          </a:prstGeom>
          <a:ln w="0">
            <a:noFill/>
          </a:ln>
        </p:spPr>
      </p:pic>
      <p:sp>
        <p:nvSpPr>
          <p:cNvPr id="10" name="Picture 10"/>
          <p:cNvSpPr/>
          <p:nvPr/>
        </p:nvSpPr>
        <p:spPr>
          <a:xfrm>
            <a:off x="267480" y="248040"/>
            <a:ext cx="1145880" cy="953640"/>
          </a:xfrm>
          <a:prstGeom prst="roundRect">
            <a:avLst>
              <a:gd name="adj" fmla="val 16667"/>
            </a:avLst>
          </a:prstGeom>
          <a:blipFill rotWithShape="0">
            <a:blip r:embed="rId16"/>
            <a:srcRect/>
            <a:stretch/>
          </a:blipFill>
          <a:ln w="0">
            <a:noFill/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1"/>
          <p:cNvPicPr/>
          <p:nvPr/>
        </p:nvPicPr>
        <p:blipFill>
          <a:blip r:embed="rId17"/>
          <a:stretch/>
        </p:blipFill>
        <p:spPr>
          <a:xfrm>
            <a:off x="10805040" y="274320"/>
            <a:ext cx="959400" cy="11808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pic>
        <p:nvPicPr>
          <p:cNvPr id="51" name="Picture 10"/>
          <p:cNvPicPr/>
          <p:nvPr/>
        </p:nvPicPr>
        <p:blipFill>
          <a:blip r:embed="rId14"/>
          <a:stretch/>
        </p:blipFill>
        <p:spPr>
          <a:xfrm>
            <a:off x="369720" y="243360"/>
            <a:ext cx="1864440" cy="536400"/>
          </a:xfrm>
          <a:prstGeom prst="rect">
            <a:avLst/>
          </a:prstGeom>
          <a:ln w="0">
            <a:noFill/>
          </a:ln>
        </p:spPr>
      </p:pic>
      <p:sp>
        <p:nvSpPr>
          <p:cNvPr id="52" name="TextBox 11"/>
          <p:cNvSpPr/>
          <p:nvPr/>
        </p:nvSpPr>
        <p:spPr>
          <a:xfrm>
            <a:off x="44280" y="6501960"/>
            <a:ext cx="25815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u="sng" strike="noStrike" spc="-1">
                <a:solidFill>
                  <a:srgbClr val="FFFFFF"/>
                </a:solidFill>
                <a:uFillTx/>
                <a:latin typeface="Calibri"/>
                <a:hlinkClick r:id="rId15"/>
              </a:rPr>
              <a:t>https://life-climamed.eu/home</a:t>
            </a: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n-U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en-U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Click to edit Master text styles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800" b="0" strike="noStrike" spc="-1">
                <a:solidFill>
                  <a:srgbClr val="404040"/>
                </a:solidFill>
                <a:latin typeface="Cambria"/>
                <a:ea typeface="Cambria"/>
              </a:rPr>
              <a:t>Second level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mbria"/>
                <a:ea typeface="Cambria"/>
              </a:rPr>
              <a:t>Third level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mbria"/>
                <a:ea typeface="Cambria"/>
              </a:rPr>
              <a:t>Fourth level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mbria"/>
                <a:ea typeface="Cambria"/>
              </a:rPr>
              <a:t>Fifth level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2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sldNum" idx="3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CB3D7DA-61E4-4754-9A05-8A3267EF1182}" type="slidenum">
              <a:rPr lang="en-US" sz="1050" b="0" strike="noStrike" spc="-1">
                <a:solidFill>
                  <a:srgbClr val="FFFFFF"/>
                </a:solidFill>
                <a:latin typeface="Calibri"/>
              </a:rPr>
              <a:t>‹Nº›</a:t>
            </a:fld>
            <a:endParaRPr lang="es-ES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7" name="Picture 6"/>
          <p:cNvPicPr/>
          <p:nvPr/>
        </p:nvPicPr>
        <p:blipFill>
          <a:blip r:embed="rId14"/>
          <a:stretch/>
        </p:blipFill>
        <p:spPr>
          <a:xfrm>
            <a:off x="369720" y="243360"/>
            <a:ext cx="1864440" cy="536400"/>
          </a:xfrm>
          <a:prstGeom prst="rect">
            <a:avLst/>
          </a:prstGeom>
          <a:ln w="0">
            <a:noFill/>
          </a:ln>
        </p:spPr>
      </p:pic>
      <p:sp>
        <p:nvSpPr>
          <p:cNvPr id="58" name="TextBox 7"/>
          <p:cNvSpPr/>
          <p:nvPr/>
        </p:nvSpPr>
        <p:spPr>
          <a:xfrm>
            <a:off x="44280" y="6501960"/>
            <a:ext cx="25815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u="sng" strike="noStrike" spc="-1">
                <a:solidFill>
                  <a:srgbClr val="FFFFFF"/>
                </a:solidFill>
                <a:uFillTx/>
                <a:latin typeface="Calibri"/>
                <a:hlinkClick r:id="rId15"/>
              </a:rPr>
              <a:t>https://life-climamed.eu/home</a:t>
            </a: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9"/>
          <p:cNvSpPr/>
          <p:nvPr/>
        </p:nvSpPr>
        <p:spPr>
          <a:xfrm>
            <a:off x="3240" y="6321240"/>
            <a:ext cx="12188520" cy="53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Footer Placeholder 4"/>
          <p:cNvSpPr/>
          <p:nvPr/>
        </p:nvSpPr>
        <p:spPr>
          <a:xfrm>
            <a:off x="9263160" y="6414120"/>
            <a:ext cx="2250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FFFFFF"/>
                </a:solidFill>
                <a:latin typeface="Bahnschrift SemiLight"/>
              </a:rPr>
              <a:t>www.envitech.org</a:t>
            </a:r>
            <a:endParaRPr lang="es-E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Picture 8"/>
          <p:cNvPicPr/>
          <p:nvPr/>
        </p:nvPicPr>
        <p:blipFill>
          <a:blip r:embed="rId16"/>
          <a:stretch/>
        </p:blipFill>
        <p:spPr>
          <a:xfrm>
            <a:off x="11513520" y="6369120"/>
            <a:ext cx="573840" cy="437040"/>
          </a:xfrm>
          <a:prstGeom prst="rect">
            <a:avLst/>
          </a:prstGeom>
          <a:ln w="0">
            <a:noFill/>
          </a:ln>
        </p:spPr>
      </p:pic>
      <p:sp>
        <p:nvSpPr>
          <p:cNvPr id="62" name="Footer Placeholder 4"/>
          <p:cNvSpPr/>
          <p:nvPr/>
        </p:nvSpPr>
        <p:spPr>
          <a:xfrm>
            <a:off x="-148680" y="6404400"/>
            <a:ext cx="2901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00" b="0" strike="noStrike" cap="all" spc="-1">
                <a:solidFill>
                  <a:srgbClr val="FFFFFF"/>
                </a:solidFill>
                <a:latin typeface="DejaVuSans-Bold"/>
              </a:rPr>
              <a:t>ClimaMED - LIFE17 CCM/GR/000087</a:t>
            </a:r>
            <a:endParaRPr lang="es-E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Picture 1" descr="NEW LOGO 2010"/>
          <p:cNvPicPr/>
          <p:nvPr/>
        </p:nvPicPr>
        <p:blipFill>
          <a:blip r:embed="rId17"/>
          <a:stretch/>
        </p:blipFill>
        <p:spPr>
          <a:xfrm>
            <a:off x="11041920" y="6339600"/>
            <a:ext cx="421200" cy="516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1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pic>
        <p:nvPicPr>
          <p:cNvPr id="102" name="Picture 10"/>
          <p:cNvPicPr/>
          <p:nvPr/>
        </p:nvPicPr>
        <p:blipFill>
          <a:blip r:embed="rId14"/>
          <a:stretch/>
        </p:blipFill>
        <p:spPr>
          <a:xfrm>
            <a:off x="369720" y="243360"/>
            <a:ext cx="1864440" cy="536400"/>
          </a:xfrm>
          <a:prstGeom prst="rect">
            <a:avLst/>
          </a:prstGeom>
          <a:ln w="0">
            <a:noFill/>
          </a:ln>
        </p:spPr>
      </p:pic>
      <p:sp>
        <p:nvSpPr>
          <p:cNvPr id="103" name="TextBox 11"/>
          <p:cNvSpPr/>
          <p:nvPr/>
        </p:nvSpPr>
        <p:spPr>
          <a:xfrm>
            <a:off x="44280" y="6501960"/>
            <a:ext cx="25815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u="sng" strike="noStrike" spc="-1">
                <a:solidFill>
                  <a:srgbClr val="FFFFFF"/>
                </a:solidFill>
                <a:uFillTx/>
                <a:latin typeface="Calibri"/>
                <a:hlinkClick r:id="rId15"/>
              </a:rPr>
              <a:t>https://life-climamed.eu/home</a:t>
            </a: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n-US" sz="4800" b="0" strike="noStrike" spc="-52">
                <a:solidFill>
                  <a:srgbClr val="404040"/>
                </a:solidFill>
                <a:latin typeface="Calibri Light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3740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Click to edit Master text styles</a:t>
            </a: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800" b="0" strike="noStrike" spc="-1">
                <a:solidFill>
                  <a:srgbClr val="404040"/>
                </a:solidFill>
                <a:latin typeface="Calibri"/>
              </a:rPr>
              <a:t>Second level</a:t>
            </a: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Third level</a:t>
            </a: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Fourth level</a:t>
            </a: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Fifth level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17920" y="1845720"/>
            <a:ext cx="493740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Click to edit Master text styles</a:t>
            </a: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800" b="0" strike="noStrike" spc="-1">
                <a:solidFill>
                  <a:srgbClr val="404040"/>
                </a:solidFill>
                <a:latin typeface="Calibri"/>
              </a:rPr>
              <a:t>Second level</a:t>
            </a: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Third level</a:t>
            </a: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Fourth level</a:t>
            </a: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Fifth level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dt" idx="4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defRPr lang="el-GR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ftr" idx="5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09" name="PlaceHolder 6"/>
          <p:cNvSpPr>
            <a:spLocks noGrp="1"/>
          </p:cNvSpPr>
          <p:nvPr>
            <p:ph type="sldNum" idx="6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l-GR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B9A56E4-D5F3-4165-A1E7-3612C5DB6097}" type="slidenum">
              <a:rPr lang="el-GR" sz="1050" b="0" strike="noStrike" spc="-1">
                <a:solidFill>
                  <a:srgbClr val="FFFFFF"/>
                </a:solidFill>
                <a:latin typeface="Calibri"/>
              </a:rPr>
              <a:t>‹Nº›</a:t>
            </a:fld>
            <a:endParaRPr lang="es-ES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6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480">
            <a:solidFill>
              <a:srgbClr val="808080"/>
            </a:solidFill>
            <a:round/>
          </a:ln>
        </p:spPr>
      </p:cxnSp>
      <p:pic>
        <p:nvPicPr>
          <p:cNvPr id="197" name="Picture 10"/>
          <p:cNvPicPr/>
          <p:nvPr/>
        </p:nvPicPr>
        <p:blipFill>
          <a:blip r:embed="rId14"/>
          <a:stretch/>
        </p:blipFill>
        <p:spPr>
          <a:xfrm>
            <a:off x="369720" y="243360"/>
            <a:ext cx="1864440" cy="536400"/>
          </a:xfrm>
          <a:prstGeom prst="rect">
            <a:avLst/>
          </a:prstGeom>
          <a:ln w="0">
            <a:noFill/>
          </a:ln>
        </p:spPr>
      </p:pic>
      <p:sp>
        <p:nvSpPr>
          <p:cNvPr id="198" name="TextBox 11"/>
          <p:cNvSpPr/>
          <p:nvPr/>
        </p:nvSpPr>
        <p:spPr>
          <a:xfrm>
            <a:off x="44280" y="6501960"/>
            <a:ext cx="25815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u="sng" strike="noStrike" spc="-1">
                <a:solidFill>
                  <a:srgbClr val="FFFFFF"/>
                </a:solidFill>
                <a:uFillTx/>
                <a:latin typeface="Calibri"/>
                <a:hlinkClick r:id="rId15"/>
              </a:rPr>
              <a:t>https://life-climamed.eu/home</a:t>
            </a: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n-U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Click to edit Master text styles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Cambria"/>
                <a:ea typeface="Cambria"/>
              </a:rPr>
              <a:t>Second level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Cambria"/>
                <a:ea typeface="Cambria"/>
              </a:rPr>
              <a:t>Third level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ambria"/>
                <a:ea typeface="Cambria"/>
              </a:rPr>
              <a:t>Fourth level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Cambria"/>
                <a:ea typeface="Cambria"/>
              </a:rPr>
              <a:t>Fifth level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ftr" idx="8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02" name="PlaceHolder 4"/>
          <p:cNvSpPr>
            <a:spLocks noGrp="1"/>
          </p:cNvSpPr>
          <p:nvPr>
            <p:ph type="sldNum" idx="9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C2F424-5836-41B2-9B6E-EB48151B38F1}" type="slidenum">
              <a:rPr lang="en-US" sz="1050" b="0" strike="noStrike" spc="-1">
                <a:solidFill>
                  <a:srgbClr val="FFFFFF"/>
                </a:solidFill>
                <a:latin typeface="Calibri"/>
              </a:rPr>
              <a:t>‹Nº›</a:t>
            </a:fld>
            <a:endParaRPr lang="es-ES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3" name="Picture 6"/>
          <p:cNvPicPr/>
          <p:nvPr/>
        </p:nvPicPr>
        <p:blipFill>
          <a:blip r:embed="rId14"/>
          <a:stretch/>
        </p:blipFill>
        <p:spPr>
          <a:xfrm>
            <a:off x="369720" y="243360"/>
            <a:ext cx="1864440" cy="536400"/>
          </a:xfrm>
          <a:prstGeom prst="rect">
            <a:avLst/>
          </a:prstGeom>
          <a:ln w="0">
            <a:noFill/>
          </a:ln>
        </p:spPr>
      </p:pic>
      <p:sp>
        <p:nvSpPr>
          <p:cNvPr id="204" name="TextBox 7"/>
          <p:cNvSpPr/>
          <p:nvPr/>
        </p:nvSpPr>
        <p:spPr>
          <a:xfrm>
            <a:off x="44280" y="6501960"/>
            <a:ext cx="25815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u="sng" strike="noStrike" spc="-1">
                <a:solidFill>
                  <a:srgbClr val="FFFFFF"/>
                </a:solidFill>
                <a:uFillTx/>
                <a:latin typeface="Calibri"/>
                <a:hlinkClick r:id="rId15"/>
              </a:rPr>
              <a:t>https://life-climamed.eu/home</a:t>
            </a: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Rectangle 9"/>
          <p:cNvSpPr/>
          <p:nvPr/>
        </p:nvSpPr>
        <p:spPr>
          <a:xfrm>
            <a:off x="3240" y="6321240"/>
            <a:ext cx="12188520" cy="536400"/>
          </a:xfrm>
          <a:prstGeom prst="rect">
            <a:avLst/>
          </a:prstGeom>
          <a:solidFill>
            <a:schemeClr val="accent2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Footer Placeholder 4"/>
          <p:cNvSpPr/>
          <p:nvPr/>
        </p:nvSpPr>
        <p:spPr>
          <a:xfrm>
            <a:off x="9263160" y="6414120"/>
            <a:ext cx="2250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FFFFFF"/>
                </a:solidFill>
                <a:latin typeface="Bahnschrift SemiLight"/>
              </a:rPr>
              <a:t>www.envitech.org</a:t>
            </a:r>
            <a:endParaRPr lang="es-E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8"/>
          <p:cNvPicPr/>
          <p:nvPr/>
        </p:nvPicPr>
        <p:blipFill>
          <a:blip r:embed="rId16"/>
          <a:stretch/>
        </p:blipFill>
        <p:spPr>
          <a:xfrm>
            <a:off x="11513520" y="6369120"/>
            <a:ext cx="573840" cy="437040"/>
          </a:xfrm>
          <a:prstGeom prst="rect">
            <a:avLst/>
          </a:prstGeom>
          <a:ln w="0">
            <a:noFill/>
          </a:ln>
        </p:spPr>
      </p:pic>
      <p:sp>
        <p:nvSpPr>
          <p:cNvPr id="208" name="Footer Placeholder 4"/>
          <p:cNvSpPr/>
          <p:nvPr/>
        </p:nvSpPr>
        <p:spPr>
          <a:xfrm>
            <a:off x="-148680" y="6404400"/>
            <a:ext cx="2901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00" b="0" strike="noStrike" cap="all" spc="-1">
                <a:solidFill>
                  <a:srgbClr val="FFFFFF"/>
                </a:solidFill>
                <a:latin typeface="DejaVuSans-Bold"/>
              </a:rPr>
              <a:t>ClimaMED - LIFE17 CCM/GR/000087</a:t>
            </a:r>
            <a:endParaRPr lang="es-E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Picture 1" descr="NEW LOGO 2010"/>
          <p:cNvPicPr/>
          <p:nvPr/>
        </p:nvPicPr>
        <p:blipFill>
          <a:blip r:embed="rId17"/>
          <a:stretch/>
        </p:blipFill>
        <p:spPr>
          <a:xfrm>
            <a:off x="11041920" y="6339600"/>
            <a:ext cx="421200" cy="516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7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480">
            <a:solidFill>
              <a:srgbClr val="808080"/>
            </a:solidFill>
            <a:round/>
          </a:ln>
        </p:spPr>
      </p:cxnSp>
      <p:pic>
        <p:nvPicPr>
          <p:cNvPr id="248" name="Picture 10"/>
          <p:cNvPicPr/>
          <p:nvPr/>
        </p:nvPicPr>
        <p:blipFill>
          <a:blip r:embed="rId14"/>
          <a:stretch/>
        </p:blipFill>
        <p:spPr>
          <a:xfrm>
            <a:off x="369720" y="243360"/>
            <a:ext cx="1864440" cy="536400"/>
          </a:xfrm>
          <a:prstGeom prst="rect">
            <a:avLst/>
          </a:prstGeom>
          <a:ln w="0">
            <a:noFill/>
          </a:ln>
        </p:spPr>
      </p:pic>
      <p:sp>
        <p:nvSpPr>
          <p:cNvPr id="249" name="TextBox 11"/>
          <p:cNvSpPr/>
          <p:nvPr/>
        </p:nvSpPr>
        <p:spPr>
          <a:xfrm>
            <a:off x="44280" y="6501960"/>
            <a:ext cx="25815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u="sng" strike="noStrike" spc="-1">
                <a:solidFill>
                  <a:srgbClr val="FFFFFF"/>
                </a:solidFill>
                <a:uFillTx/>
                <a:latin typeface="Calibri"/>
                <a:hlinkClick r:id="rId15"/>
              </a:rPr>
              <a:t>https://life-climamed.eu/home</a:t>
            </a: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n-US" sz="4800" b="0" strike="noStrike" spc="-52">
                <a:solidFill>
                  <a:srgbClr val="404040"/>
                </a:solidFill>
                <a:latin typeface="Calibri Light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3740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Click to edit Master text styles</a:t>
            </a:r>
          </a:p>
          <a:p>
            <a:pPr marL="864000" lvl="1" indent="-3240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Calibri"/>
              </a:rPr>
              <a:t>Second level</a:t>
            </a:r>
          </a:p>
          <a:p>
            <a:pPr marL="1296000" lvl="2" indent="-2880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Third level</a:t>
            </a:r>
          </a:p>
          <a:p>
            <a:pPr marL="1728000" lvl="3" indent="-2160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Fourth level</a:t>
            </a:r>
          </a:p>
          <a:p>
            <a:pPr marL="2160000" lvl="4" indent="-2160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Fifth level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17920" y="1845720"/>
            <a:ext cx="493740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Click to edit Master text styles</a:t>
            </a: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800" b="0" strike="noStrike" spc="-1">
                <a:solidFill>
                  <a:srgbClr val="404040"/>
                </a:solidFill>
                <a:latin typeface="Calibri"/>
              </a:rPr>
              <a:t>Second level</a:t>
            </a: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Third level</a:t>
            </a: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Fourth level</a:t>
            </a: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Fifth level</a:t>
            </a:r>
          </a:p>
        </p:txBody>
      </p:sp>
      <p:sp>
        <p:nvSpPr>
          <p:cNvPr id="253" name="PlaceHolder 4"/>
          <p:cNvSpPr>
            <a:spLocks noGrp="1"/>
          </p:cNvSpPr>
          <p:nvPr>
            <p:ph type="dt" idx="10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defRPr lang="el-GR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ftr" idx="11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55" name="PlaceHolder 6"/>
          <p:cNvSpPr>
            <a:spLocks noGrp="1"/>
          </p:cNvSpPr>
          <p:nvPr>
            <p:ph type="sldNum" idx="12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l-GR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FB42F0-8FF9-4345-ABB8-72391DCCA9BF}" type="slidenum">
              <a:rPr lang="el-GR" sz="1050" b="0" strike="noStrike" spc="-1">
                <a:solidFill>
                  <a:srgbClr val="FFFFFF"/>
                </a:solidFill>
                <a:latin typeface="Calibri"/>
              </a:rPr>
              <a:t>‹Nº›</a:t>
            </a:fld>
            <a:endParaRPr lang="es-ES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A410FD-FD70-416D-B501-19460E02587D}" type="slidenum">
              <a:rPr lang="el-GR" smtClean="0"/>
              <a:t>‹Nº›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4710051-0DC9-ED09-6786-70B3DB2DFF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9792" y="243278"/>
            <a:ext cx="1864821" cy="536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D64745-E23A-0D2C-65A4-62F11DCDF1E0}"/>
              </a:ext>
            </a:extLst>
          </p:cNvPr>
          <p:cNvSpPr txBox="1"/>
          <p:nvPr userDrawn="1"/>
        </p:nvSpPr>
        <p:spPr>
          <a:xfrm>
            <a:off x="44374" y="6502111"/>
            <a:ext cx="2582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https://life-climamed.eu/home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9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ife-climamed.eu/home" TargetMode="Externa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68AC-87F1-46EF-9900-1E7DBDD38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960" y="1751278"/>
            <a:ext cx="8915399" cy="2216874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3D27E-DD8D-453A-8454-9C48BA1EE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7544" y="5548004"/>
            <a:ext cx="2984456" cy="954107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1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0558A-3E93-458F-8EDA-90A2F6A0ED5F}"/>
              </a:ext>
            </a:extLst>
          </p:cNvPr>
          <p:cNvSpPr txBox="1"/>
          <p:nvPr/>
        </p:nvSpPr>
        <p:spPr>
          <a:xfrm>
            <a:off x="44374" y="6502111"/>
            <a:ext cx="2582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https://life-climamed.eu/home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EBB8B-AE4A-D4DC-8CF7-6B98C4474F9D}"/>
              </a:ext>
            </a:extLst>
          </p:cNvPr>
          <p:cNvSpPr txBox="1"/>
          <p:nvPr/>
        </p:nvSpPr>
        <p:spPr>
          <a:xfrm>
            <a:off x="3112982" y="4624674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Tecnologías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innovadoras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para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ayudar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al sector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agrícola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mediterráneo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mitigar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cambio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climático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Clima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MED</a:t>
            </a:r>
            <a:b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LIFE17 CCM/GR/000087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86B80-77B2-0841-877D-3518C0014567}"/>
              </a:ext>
            </a:extLst>
          </p:cNvPr>
          <p:cNvSpPr txBox="1"/>
          <p:nvPr/>
        </p:nvSpPr>
        <p:spPr>
          <a:xfrm>
            <a:off x="3048719" y="2037824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Economía Circular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Sector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Agroindustrial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3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Limitaciones de la Agricultura Circular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99000" lnSpcReduction="10000"/>
          </a:bodyPr>
          <a:lstStyle/>
          <a:p>
            <a:pPr marL="620640" lvl="1" indent="-42264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00B0F0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0070C0"/>
                </a:solidFill>
                <a:latin typeface="Cambria"/>
                <a:ea typeface="Cambria"/>
              </a:rPr>
              <a:t>Aumento del coste operativo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por recoger y recuperar materiales y residuos biológicos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620640" lvl="1" indent="-42264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00B0F0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0070C0"/>
                </a:solidFill>
                <a:latin typeface="Cambria"/>
                <a:ea typeface="Cambria"/>
              </a:rPr>
              <a:t>Un conocimiento exhaustivo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de los ciclos de cultivo y de la ganadería es esencial para el  buen funcionamiento de la granja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620640" lvl="1" indent="-42264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00B0F0"/>
              </a:buClr>
              <a:buFont typeface="Wingdings" charset="2"/>
              <a:buChar char="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Que </a:t>
            </a:r>
            <a:r>
              <a:rPr lang="es-ES" sz="2000" spc="-1" dirty="0">
                <a:solidFill>
                  <a:srgbClr val="404040"/>
                </a:solidFill>
                <a:latin typeface="Cambria"/>
                <a:ea typeface="Cambria"/>
              </a:rPr>
              <a:t>sea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 más cómodo deshacerse de los residuos hace que sea fácil evitar algunas prácticas circulares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620640" lvl="1" indent="-42264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00B0F0"/>
              </a:buClr>
              <a:buFont typeface="Wingdings" charset="2"/>
              <a:buChar char="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Instalar las nuevas tecnologías requiere </a:t>
            </a:r>
            <a:r>
              <a:rPr lang="es-ES" sz="2000" b="1" strike="noStrike" spc="-1" dirty="0">
                <a:solidFill>
                  <a:srgbClr val="0070C0"/>
                </a:solidFill>
                <a:latin typeface="Cambria"/>
                <a:ea typeface="Cambria"/>
              </a:rPr>
              <a:t>un elevado gasto en inversión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620640" lvl="1" indent="-42264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00B0F0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0070C0"/>
                </a:solidFill>
                <a:latin typeface="Cambria"/>
                <a:ea typeface="Cambria"/>
              </a:rPr>
              <a:t>Es difícil convencer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a los agricultores de los beneficios de su implementación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000000"/>
                </a:solidFill>
                <a:latin typeface="Cambria"/>
                <a:ea typeface="Cambria"/>
              </a:rPr>
              <a:t>Pasos Hacia la Circularidad (1)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86500" lnSpcReduction="20000"/>
          </a:bodyPr>
          <a:lstStyle/>
          <a:p>
            <a:pPr marL="77760" indent="-77760" algn="just">
              <a:lnSpc>
                <a:spcPct val="11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 Optimizar la producción de cultivos.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Se pueden sembrar cultivos de manera consecutiva para que crezca comida durante todo el año y el suelo esté cubierto (previniendo su erosión). Se puede obtener la máxima eficiencia de los recursos a través de la agricultura de precisión. Los insumos químicos solo se usan como último recurso cuando ya se han ejecutado todas las prácticas sostenibles.  Por ejemplo, patata (</a:t>
            </a:r>
            <a:r>
              <a:rPr lang="es-ES" sz="20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Ago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-Nov) - Cebada (Dic-Abr) - Cebolla (May- </a:t>
            </a:r>
            <a:r>
              <a:rPr lang="es-ES" sz="20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Ago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)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 algn="just">
              <a:lnSpc>
                <a:spcPct val="11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77760" indent="-77760" algn="just">
              <a:lnSpc>
                <a:spcPct val="110000"/>
              </a:lnSpc>
              <a:buClr>
                <a:srgbClr val="C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 Uso óptimo de los flujos de residuos.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Aunque se deseche gran parte de la comida, aún se puede mantener dentro del ciclo. Los residuos agrícolas y alimenticios, como los residuos de los cultivos, malas hierbas y el estiércol del ganado, contienen nutrientes importantes, y los oligoelementos se pueden transformar en </a:t>
            </a:r>
            <a:r>
              <a:rPr lang="es-ES" sz="20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bioproductos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 como pienso, biofertilizantes, materiales y energía. Puede ayudar a las economías locales al generar nuevas oportunidades de empleo y evitar la degradación medioambiental de materia orgánica que no ha sido utilizada. Los residuos de los cultivos y el estiércol animal tiene oligoelementos y nutrientes secundarios como calcio, magnesio y sulfato, que contribuyen al crecimiento de las plantas y a la regulación del pH del suelo. También contienen cantidades importantes de macronutrientes (N, P, K) y un alto contenido de materia orgánica, que mejora la estructura del suelo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000000"/>
                </a:solidFill>
                <a:latin typeface="Cambria"/>
                <a:ea typeface="Cambria"/>
              </a:rPr>
              <a:t>Pasos Hacia la Circularidad (2)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82500" lnSpcReduction="20000"/>
          </a:bodyPr>
          <a:lstStyle/>
          <a:p>
            <a:pPr marL="88560" indent="-8856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 Reducción de las pérdidas postcosecha.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Un tercio de la comida que se produce se tira. La aplicación de tecnología puntera y los métodos científicos en las cosechas buscan reducir las pérdidas postcosecha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373320" lvl="1" indent="-17784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 Formación del personal y uso apropiado del equipamiento para evitar lesiones mecánicas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19548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373320" lvl="1" indent="-17784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Mantener los productos en una atmósfera controlada (niveles de O</a:t>
            </a:r>
            <a:r>
              <a:rPr lang="es-ES" sz="2000" b="0" strike="noStrike" spc="-1" baseline="-25000" dirty="0">
                <a:solidFill>
                  <a:srgbClr val="404040"/>
                </a:solidFill>
                <a:latin typeface="Cambria"/>
                <a:ea typeface="Cambria"/>
              </a:rPr>
              <a:t>2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 y CO</a:t>
            </a:r>
            <a:r>
              <a:rPr lang="es-ES" sz="2000" b="0" strike="noStrike" spc="-1" baseline="-25000" dirty="0">
                <a:solidFill>
                  <a:srgbClr val="404040"/>
                </a:solidFill>
                <a:latin typeface="Cambria"/>
                <a:ea typeface="Cambria"/>
              </a:rPr>
              <a:t>2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, temperatura, humedad, etc.) para reducir el ritmo al que se deterioran los productos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19548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373320" lvl="1" indent="-17784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El embalaje debe permitir la ventilación y el intercambio térmico para mantener un nivel de temperatura correcto, reducir el intercambio de aire y gases (oxígeno, dióxido de carbono, etileno) y minimizar la pérdida de agua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19548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373320" lvl="1" indent="-17784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Aplicar técnicas como el lavado, la desinfección y la utilización de recubrimientos naturales para reducir el crecimiento microbiano y aumentar la vida útil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Pasos Hacia la Circularidad (3)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617940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78000" lnSpcReduction="10000"/>
          </a:bodyPr>
          <a:lstStyle/>
          <a:p>
            <a:pPr marL="76680" indent="-76680" algn="just">
              <a:lnSpc>
                <a:spcPct val="11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 Agricultura de Precisión.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Nuevas tecnologías como satélites, drones, sensores multiespectrales, etc. facilitan la gestión de las granjas a través de la obtención de datos en tiempo real gracias a la teledetección. Los agricultores actúan de manera informada gracias a los datos disponibles, con el objetivo de maximizar la eficiencia de los recursos y reducir el coste económico y medioambiental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 algn="just">
              <a:lnSpc>
                <a:spcPct val="110000"/>
              </a:lnSpc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 algn="just">
              <a:lnSpc>
                <a:spcPct val="11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 Uso de Aguas Residuales.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El uso de aguas residuales depuradas es especialmente importante en la región mediterránea, donde hay sequías frecuentes. Tiene el potencial de regar el 15% de toda la superficie irrigada. El agua residual tratada contiene nitrógeno y fósforo, macronutrientes imprescindibles para el crecimiento vegetal. Sin embargo, hay que tener cuidado con la frecuencia con la que se utilizan aguas residuales depuradas para evitar una acumulación de metales pesados y microorganismos dañinos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53" name="Εικόνα 1"/>
          <p:cNvPicPr/>
          <p:nvPr/>
        </p:nvPicPr>
        <p:blipFill>
          <a:blip r:embed="rId3"/>
          <a:stretch/>
        </p:blipFill>
        <p:spPr>
          <a:xfrm>
            <a:off x="8187480" y="4125960"/>
            <a:ext cx="2619000" cy="1742760"/>
          </a:xfrm>
          <a:prstGeom prst="rect">
            <a:avLst/>
          </a:prstGeom>
          <a:ln w="0">
            <a:noFill/>
          </a:ln>
          <a:effectLst>
            <a:outerShdw blurRad="291960" dist="139498" dir="2700000" rotWithShape="0">
              <a:srgbClr val="333333">
                <a:alpha val="65000"/>
              </a:srgbClr>
            </a:outerShdw>
          </a:effectLst>
        </p:spPr>
      </p:pic>
      <p:pic>
        <p:nvPicPr>
          <p:cNvPr id="354" name="Picture 1" descr="Precision Farming vs. Digital Farming vs. Smart Farming - DTN"/>
          <p:cNvPicPr/>
          <p:nvPr/>
        </p:nvPicPr>
        <p:blipFill>
          <a:blip r:embed="rId4"/>
          <a:stretch/>
        </p:blipFill>
        <p:spPr>
          <a:xfrm>
            <a:off x="7737840" y="1946520"/>
            <a:ext cx="3518280" cy="1847160"/>
          </a:xfrm>
          <a:prstGeom prst="rect">
            <a:avLst/>
          </a:prstGeom>
          <a:ln w="0">
            <a:noFill/>
          </a:ln>
          <a:effectLst>
            <a:outerShdw blurRad="291960" dist="139498" dir="27000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Pasos Hacia la Circularidad (4)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36428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88500" lnSpcReduction="10000"/>
          </a:bodyPr>
          <a:lstStyle/>
          <a:p>
            <a:pPr marL="260280" indent="-260280">
              <a:lnSpc>
                <a:spcPct val="11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es-ES" sz="2400" b="1" strike="noStrike" spc="-1">
                <a:solidFill>
                  <a:srgbClr val="C00000"/>
                </a:solidFill>
                <a:latin typeface="Cambria"/>
                <a:ea typeface="Cambria"/>
              </a:rPr>
              <a:t>Máximo aprovechamiento de la agrobiodiversidad / flores en los márgenes de las parcelas </a:t>
            </a: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368640" lvl="1" indent="-175320" algn="just">
              <a:lnSpc>
                <a:spcPct val="11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es-ES" sz="2400" b="0" strike="noStrike" spc="-1">
                <a:solidFill>
                  <a:srgbClr val="404040"/>
                </a:solidFill>
                <a:latin typeface="Cambria"/>
                <a:ea typeface="Cambria"/>
              </a:rPr>
              <a:t>La agrobiodiversidad es la variedad y variabilidad de los cultivos y las plantas utilizadas en la agricultura, así como la interacción entre sus recursos genéticos, el medioambiente y los sistemas de gestión </a:t>
            </a: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368640" lvl="1" indent="-175320" algn="just">
              <a:lnSpc>
                <a:spcPct val="11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es-ES" sz="2400" b="0" strike="noStrike" spc="-1">
                <a:solidFill>
                  <a:srgbClr val="404040"/>
                </a:solidFill>
                <a:latin typeface="Cambria"/>
                <a:ea typeface="Cambria"/>
              </a:rPr>
              <a:t>La agrobiodiversidad actúa como una defensa natural</a:t>
            </a: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368640" lvl="1" indent="0" algn="just">
              <a:lnSpc>
                <a:spcPct val="110000"/>
              </a:lnSpc>
              <a:buNone/>
            </a:pPr>
            <a:r>
              <a:rPr lang="es-ES" sz="2400" b="0" strike="noStrike" spc="-1">
                <a:solidFill>
                  <a:srgbClr val="404040"/>
                </a:solidFill>
                <a:latin typeface="Cambria"/>
                <a:ea typeface="Cambria"/>
              </a:rPr>
              <a:t>ante plagas y enfermedades y fomenta la conservación </a:t>
            </a: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368640" lvl="1" indent="0" algn="just">
              <a:lnSpc>
                <a:spcPct val="110000"/>
              </a:lnSpc>
              <a:buNone/>
            </a:pPr>
            <a:r>
              <a:rPr lang="es-ES" sz="2400" b="0" strike="noStrike" spc="-1">
                <a:solidFill>
                  <a:srgbClr val="404040"/>
                </a:solidFill>
                <a:latin typeface="Cambria"/>
                <a:ea typeface="Cambria"/>
              </a:rPr>
              <a:t>de los polinizadores y de la flora y fauna endémicas</a:t>
            </a: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368640" lvl="1" indent="-175320" algn="just">
              <a:lnSpc>
                <a:spcPct val="110000"/>
              </a:lnSpc>
              <a:buClr>
                <a:srgbClr val="C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s-ES" sz="2400" b="0" strike="noStrike" spc="-1">
                <a:solidFill>
                  <a:srgbClr val="404040"/>
                </a:solidFill>
                <a:latin typeface="Cambria"/>
                <a:ea typeface="Cambria"/>
              </a:rPr>
              <a:t>Las flores en los márgenes de las parcelas proporcionan el </a:t>
            </a: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368640" lvl="1" indent="0" algn="just">
              <a:lnSpc>
                <a:spcPct val="110000"/>
              </a:lnSpc>
              <a:buNone/>
              <a:tabLst>
                <a:tab pos="0" algn="l"/>
              </a:tabLst>
            </a:pPr>
            <a:r>
              <a:rPr lang="es-ES" sz="2400" b="0" strike="noStrike" spc="-1">
                <a:solidFill>
                  <a:srgbClr val="404040"/>
                </a:solidFill>
                <a:latin typeface="Cambria"/>
                <a:ea typeface="Cambria"/>
              </a:rPr>
              <a:t>hábitat de los enemigos naturales de las plagas, ayudando </a:t>
            </a: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368640" lvl="1" indent="0" algn="just">
              <a:lnSpc>
                <a:spcPct val="110000"/>
              </a:lnSpc>
              <a:buNone/>
              <a:tabLst>
                <a:tab pos="0" algn="l"/>
              </a:tabLst>
            </a:pPr>
            <a:r>
              <a:rPr lang="es-ES" sz="2400" b="0" strike="noStrike" spc="-1">
                <a:solidFill>
                  <a:srgbClr val="404040"/>
                </a:solidFill>
                <a:latin typeface="Cambria"/>
                <a:ea typeface="Cambria"/>
              </a:rPr>
              <a:t>a mantener los daños causados por éstos debajo del umbral económico</a:t>
            </a: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192960" indent="0">
              <a:lnSpc>
                <a:spcPct val="11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11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57" name="Picture 6" descr="The big picture: using wildflower strips for pest control | Rothamsted  Research"/>
          <p:cNvPicPr/>
          <p:nvPr/>
        </p:nvPicPr>
        <p:blipFill>
          <a:blip r:embed="rId2"/>
          <a:stretch/>
        </p:blipFill>
        <p:spPr>
          <a:xfrm>
            <a:off x="8666120" y="3400180"/>
            <a:ext cx="3085560" cy="2053080"/>
          </a:xfrm>
          <a:prstGeom prst="rect">
            <a:avLst/>
          </a:prstGeom>
          <a:ln w="0">
            <a:noFill/>
          </a:ln>
          <a:effectLst>
            <a:outerShdw blurRad="291960" dist="139498" dir="27000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Pasos Hacia la Circularidad (5)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1133280" y="1845720"/>
            <a:ext cx="9858240" cy="436428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82000" lnSpcReduction="20000"/>
          </a:bodyPr>
          <a:lstStyle/>
          <a:p>
            <a:pPr marL="80640" indent="-80640">
              <a:lnSpc>
                <a:spcPct val="11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 </a:t>
            </a:r>
            <a:r>
              <a:rPr lang="es-ES" sz="24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La salud del suelo y el material orgánico / Cultivos fijadores de nitrógeno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110000"/>
              </a:lnSpc>
              <a:buNone/>
              <a:tabLst>
                <a:tab pos="0" algn="l"/>
              </a:tabLst>
            </a:pPr>
            <a:r>
              <a:rPr lang="es-ES" sz="24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 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340200" lvl="1" indent="-16200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Mantener y mejorar la salud del suelo puede potenciar la productividad 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1782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    y minimizar la cosecha no comercializable 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17820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340200" lvl="1" indent="-16200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La salud del suelo contribuye a la correcta alimentación del cultivo con los elementos necesarios y agua, minimizando los productos no comercializables (variación del tamaño, irregularidades en sus elementos, deformaciones, etc.)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340200" lvl="1" indent="-16200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El material orgánico actúa como un sumidero de carbono natural y mejora las propiedades del suelo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340200" lvl="1" indent="-16200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Usar cultivos fijadores de nitrógeno añade nitrógeno al suelo de forma natural 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60" name="Εικόνα 6"/>
          <p:cNvPicPr/>
          <p:nvPr/>
        </p:nvPicPr>
        <p:blipFill>
          <a:blip r:embed="rId2"/>
          <a:stretch/>
        </p:blipFill>
        <p:spPr>
          <a:xfrm>
            <a:off x="9848520" y="2089440"/>
            <a:ext cx="1284840" cy="1284840"/>
          </a:xfrm>
          <a:prstGeom prst="rect">
            <a:avLst/>
          </a:prstGeom>
          <a:ln w="0">
            <a:noFill/>
          </a:ln>
          <a:effectLst>
            <a:outerShdw blurRad="291960" dist="139498" dir="27000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Prácticas Circulares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1191490" y="1845720"/>
            <a:ext cx="4667771" cy="264816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lstStyle/>
          <a:p>
            <a:pPr indent="0" algn="just">
              <a:lnSpc>
                <a:spcPct val="110000"/>
              </a:lnSpc>
              <a:buNone/>
              <a:tabLst>
                <a:tab pos="0" algn="l"/>
              </a:tabLst>
            </a:pP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1. Alimentar al ganado con los residuos alimenticios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es una práctica común para encargarse de los desechos de la industria agroalimentaria. Por ejemplo, usar los coproductos del trigo como pienso.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43782" y="1845720"/>
            <a:ext cx="4911538" cy="28062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91000"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2000" b="1" strike="noStrike" spc="-1" dirty="0">
                <a:solidFill>
                  <a:srgbClr val="C00000"/>
                </a:solidFill>
                <a:latin typeface="Calibri"/>
              </a:rPr>
              <a:t>2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. Las granjas de vacas y cerdos pueden recolectar el metano de los animales para </a:t>
            </a: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producir biogás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. El estiércol animal se almacena en condiciones anaerobias, donde los microorganismos descomponen el estiércol orgánico, produciendo biogás (que contiene, sobre todo, metano). Esta energía se puede usar para las operaciones agrícolas y como calefacción, para producir electricidad y como combustible para vehículos.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64" name="Εικόνα 7"/>
          <p:cNvPicPr/>
          <p:nvPr/>
        </p:nvPicPr>
        <p:blipFill>
          <a:blip r:embed="rId3"/>
          <a:stretch/>
        </p:blipFill>
        <p:spPr>
          <a:xfrm>
            <a:off x="1568880" y="4652280"/>
            <a:ext cx="2847600" cy="159984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7" descr="Waste to energy technology: The potential of sustainable biogas production  from animal waste in Indonesia - ScienceDirect"/>
          <p:cNvPicPr/>
          <p:nvPr/>
        </p:nvPicPr>
        <p:blipFill>
          <a:blip r:embed="rId4"/>
          <a:stretch/>
        </p:blipFill>
        <p:spPr>
          <a:xfrm>
            <a:off x="7210800" y="4494240"/>
            <a:ext cx="3390480" cy="190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Prácticas Circulares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876801" cy="393228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3. Producir cajas para el transporte de verduras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para los supermercados. Residuos de cultivos ricos en celulosa han demostrado ser una materia prima alternativa útil para la industria de la pulpa y del papel. La celulosa se extrae de las fibras de los tallos de la planta del tomate y se usa como materia prima para producir cajas. Otras alternativas son la cáscara del arroz, del trigo o del maíz, las agujas del pino o el algodón.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6278518" y="1845720"/>
            <a:ext cx="4876801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2000" b="1" strike="noStrike" spc="-1" dirty="0">
                <a:solidFill>
                  <a:srgbClr val="C00000"/>
                </a:solidFill>
                <a:latin typeface="Calibri"/>
              </a:rPr>
              <a:t>4. </a:t>
            </a: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Las frutas y verduras no comercializables 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se pueden procesar para crear </a:t>
            </a:r>
            <a:r>
              <a:rPr lang="es-ES" sz="2000" b="1" strike="noStrike" spc="-1" dirty="0">
                <a:solidFill>
                  <a:srgbClr val="C00000"/>
                </a:solidFill>
                <a:latin typeface="Cambria"/>
                <a:ea typeface="Cambria"/>
              </a:rPr>
              <a:t>alimentos comestibles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. Por ejemplo, las patatas no comercializables se pueden convertir en patatas fritas para la industria alimentaria. Las batatas y plátanos de gran tamaño se pueden cortar en rodajas y secar al horno para ser vendidos como aperitivos.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9" name="Εικόνα 8"/>
          <p:cNvSpPr/>
          <p:nvPr/>
        </p:nvSpPr>
        <p:spPr>
          <a:xfrm>
            <a:off x="9260640" y="4487760"/>
            <a:ext cx="1756440" cy="17564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Εικόνα 9"/>
          <p:cNvSpPr/>
          <p:nvPr/>
        </p:nvSpPr>
        <p:spPr>
          <a:xfrm>
            <a:off x="6692760" y="4487760"/>
            <a:ext cx="2026080" cy="174276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400" b="0" strike="noStrike" spc="-52">
                <a:solidFill>
                  <a:srgbClr val="404040"/>
                </a:solidFill>
                <a:latin typeface="Cambria"/>
                <a:ea typeface="Cambria"/>
              </a:rPr>
              <a:t>Ejemplos actuales de agricultura circular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2" name="Picture 8" descr="Mixed Crop-Livestock Systems: Changing the Landscape of Organic Farming in  the Palouse Region | USDA"/>
          <p:cNvPicPr/>
          <p:nvPr/>
        </p:nvPicPr>
        <p:blipFill>
          <a:blip r:embed="rId3"/>
          <a:stretch/>
        </p:blipFill>
        <p:spPr>
          <a:xfrm>
            <a:off x="1194480" y="1845720"/>
            <a:ext cx="1846440" cy="1382760"/>
          </a:xfrm>
          <a:prstGeom prst="rect">
            <a:avLst/>
          </a:prstGeom>
          <a:ln w="0">
            <a:noFill/>
          </a:ln>
        </p:spPr>
      </p:pic>
      <p:pic>
        <p:nvPicPr>
          <p:cNvPr id="373" name="Εικόνα 10"/>
          <p:cNvPicPr/>
          <p:nvPr/>
        </p:nvPicPr>
        <p:blipFill>
          <a:blip r:embed="rId4"/>
          <a:stretch/>
        </p:blipFill>
        <p:spPr>
          <a:xfrm>
            <a:off x="1129680" y="3437280"/>
            <a:ext cx="1846440" cy="1228680"/>
          </a:xfrm>
          <a:prstGeom prst="rect">
            <a:avLst/>
          </a:prstGeom>
          <a:ln w="0">
            <a:noFill/>
          </a:ln>
        </p:spPr>
      </p:pic>
      <p:pic>
        <p:nvPicPr>
          <p:cNvPr id="374" name="Εικόνα 11"/>
          <p:cNvPicPr/>
          <p:nvPr/>
        </p:nvPicPr>
        <p:blipFill>
          <a:blip r:embed="rId5"/>
          <a:stretch/>
        </p:blipFill>
        <p:spPr>
          <a:xfrm>
            <a:off x="1129680" y="4928760"/>
            <a:ext cx="1846440" cy="1228680"/>
          </a:xfrm>
          <a:prstGeom prst="rect">
            <a:avLst/>
          </a:prstGeom>
          <a:ln w="0">
            <a:noFill/>
          </a:ln>
        </p:spPr>
      </p:pic>
      <p:sp>
        <p:nvSpPr>
          <p:cNvPr id="375" name="TextBox 3"/>
          <p:cNvSpPr/>
          <p:nvPr/>
        </p:nvSpPr>
        <p:spPr>
          <a:xfrm>
            <a:off x="3240000" y="2307600"/>
            <a:ext cx="22528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454027"/>
                </a:solidFill>
                <a:latin typeface="Cambria"/>
                <a:ea typeface="Cambria"/>
              </a:rPr>
              <a:t>Agricultura mixta 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Box 17"/>
          <p:cNvSpPr/>
          <p:nvPr/>
        </p:nvSpPr>
        <p:spPr>
          <a:xfrm>
            <a:off x="3348000" y="5212080"/>
            <a:ext cx="20080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454027"/>
                </a:solidFill>
                <a:latin typeface="Cambria"/>
                <a:ea typeface="Cambria"/>
              </a:rPr>
              <a:t>Agroforestería</a:t>
            </a: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TextBox 18"/>
          <p:cNvSpPr/>
          <p:nvPr/>
        </p:nvSpPr>
        <p:spPr>
          <a:xfrm>
            <a:off x="3096000" y="3841200"/>
            <a:ext cx="27216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454027"/>
                </a:solidFill>
                <a:latin typeface="Cambria"/>
                <a:ea typeface="Cambria"/>
              </a:rPr>
              <a:t>Agricultura orgánica 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78" name="Ευθεία γραμμή σύνδεσης 2"/>
          <p:cNvCxnSpPr/>
          <p:nvPr/>
        </p:nvCxnSpPr>
        <p:spPr>
          <a:xfrm>
            <a:off x="5733720" y="1978920"/>
            <a:ext cx="360" cy="4071240"/>
          </a:xfrm>
          <a:prstGeom prst="straightConnector1">
            <a:avLst/>
          </a:prstGeom>
          <a:ln w="38160">
            <a:solidFill>
              <a:srgbClr val="1E5E70"/>
            </a:solidFill>
            <a:round/>
          </a:ln>
        </p:spPr>
      </p:cxnSp>
      <p:sp>
        <p:nvSpPr>
          <p:cNvPr id="379" name="TextBox 19"/>
          <p:cNvSpPr/>
          <p:nvPr/>
        </p:nvSpPr>
        <p:spPr>
          <a:xfrm>
            <a:off x="5981760" y="1978920"/>
            <a:ext cx="534096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600" b="0" strike="noStrike" spc="-1">
                <a:solidFill>
                  <a:schemeClr val="accent4">
                    <a:lumMod val="75000"/>
                  </a:schemeClr>
                </a:solidFill>
                <a:latin typeface="Cambria"/>
                <a:ea typeface="Cambria"/>
              </a:rPr>
              <a:t>El concepto de la agricultura mixta de cultivos y ganado. El estiércol producido por el ganado vuelve al suelo como biofertilizante para que vuelvan a crecer cubiertas vegetales, que serán usadas como pienso para el ganado.   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Box 20"/>
          <p:cNvSpPr/>
          <p:nvPr/>
        </p:nvSpPr>
        <p:spPr>
          <a:xfrm>
            <a:off x="5981760" y="5080320"/>
            <a:ext cx="534096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600" b="0" strike="noStrike" spc="-1">
                <a:solidFill>
                  <a:schemeClr val="accent4">
                    <a:lumMod val="75000"/>
                  </a:schemeClr>
                </a:solidFill>
                <a:latin typeface="Cambria"/>
                <a:ea typeface="Cambria"/>
              </a:rPr>
              <a:t>Plantar árboles en combinación con cultivos o pastos. Un sistema interactivo de simbiosis. Los árboles proporcionan sombra a los cultivos y el ganado herbívoro le proporciona materia orgánica a los árboles. 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Box 21"/>
          <p:cNvSpPr/>
          <p:nvPr/>
        </p:nvSpPr>
        <p:spPr>
          <a:xfrm>
            <a:off x="5974920" y="3389760"/>
            <a:ext cx="5692320" cy="13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600" b="0" strike="noStrike" spc="-1">
                <a:solidFill>
                  <a:schemeClr val="accent4">
                    <a:lumMod val="75000"/>
                  </a:schemeClr>
                </a:solidFill>
                <a:latin typeface="Cambria"/>
                <a:ea typeface="Cambria"/>
              </a:rPr>
              <a:t>Eliminar el uso de fertilizantes químicos, pesticidas y plásticos. Los fertilizantes se sustituyen por abono producido de los residuos de los cultivos o del estiércol. Las plagas se controlan mediante microorganismos vivos y varias prácticas que aumentan la biodiversidad. Requiere mucha mano de obra.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30FF-1961-A034-ABB2-03AFD1C7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Producción</a:t>
            </a:r>
            <a:r>
              <a:rPr lang="en-US" dirty="0"/>
              <a:t> Actual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3B5B7B9-DB90-4300-8C92-782E9521C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8" y="2005199"/>
            <a:ext cx="4996543" cy="3677143"/>
          </a:xfrm>
          <a:prstGeom prst="flowChartDecision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CEEDC-0569-427A-8022-7677F7E61833}"/>
              </a:ext>
            </a:extLst>
          </p:cNvPr>
          <p:cNvSpPr txBox="1"/>
          <p:nvPr/>
        </p:nvSpPr>
        <p:spPr>
          <a:xfrm>
            <a:off x="8263467" y="1909111"/>
            <a:ext cx="3583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billones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metros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cúbicos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000" b="1" dirty="0">
                <a:solidFill>
                  <a:srgbClr val="455F51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en-US" sz="2000" b="1" dirty="0" err="1">
                <a:solidFill>
                  <a:srgbClr val="455F51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agua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lang="en-US" sz="2000" b="1" dirty="0">
                <a:solidFill>
                  <a:srgbClr val="455F51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millones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toneladas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pesticidas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millones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toneladas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fertilizantes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E832B-15A0-4918-A11B-1BA0C442E91A}"/>
              </a:ext>
            </a:extLst>
          </p:cNvPr>
          <p:cNvSpPr txBox="1"/>
          <p:nvPr/>
        </p:nvSpPr>
        <p:spPr>
          <a:xfrm>
            <a:off x="834813" y="4514279"/>
            <a:ext cx="3320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47,4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millones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</a:t>
            </a:r>
            <a:r>
              <a:rPr lang="en-US" sz="2000" b="1" dirty="0" err="1">
                <a:solidFill>
                  <a:srgbClr val="974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kilómetros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cuadrados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tierra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cultivada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74B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77%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usado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74B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000" b="1" dirty="0">
                <a:solidFill>
                  <a:srgbClr val="974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 </a:t>
            </a:r>
            <a:r>
              <a:rPr lang="en-US" sz="2000" b="1" dirty="0" err="1">
                <a:solidFill>
                  <a:srgbClr val="974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producir</a:t>
            </a:r>
            <a:r>
              <a:rPr lang="en-US" sz="2000" b="1" dirty="0">
                <a:solidFill>
                  <a:srgbClr val="974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974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alimento</a:t>
            </a:r>
            <a:r>
              <a:rPr lang="en-US" sz="2000" b="1" dirty="0">
                <a:solidFill>
                  <a:srgbClr val="974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para </a:t>
            </a:r>
            <a:r>
              <a:rPr lang="en-US" sz="2000" b="1" dirty="0" err="1">
                <a:solidFill>
                  <a:srgbClr val="974B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ganado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74B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CD613-9D37-425F-BBD1-C26676721221}"/>
              </a:ext>
            </a:extLst>
          </p:cNvPr>
          <p:cNvSpPr txBox="1"/>
          <p:nvPr/>
        </p:nvSpPr>
        <p:spPr>
          <a:xfrm>
            <a:off x="1371600" y="1928222"/>
            <a:ext cx="2536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9300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millones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toneladas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productos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vegetales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9CB38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28BDE-A576-44F3-98F6-D06BA6A45E97}"/>
              </a:ext>
            </a:extLst>
          </p:cNvPr>
          <p:cNvSpPr txBox="1"/>
          <p:nvPr/>
        </p:nvSpPr>
        <p:spPr>
          <a:xfrm>
            <a:off x="8425541" y="497594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31 mil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millones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cabezas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ganado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Economía Lineal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1329120" y="2831040"/>
            <a:ext cx="10058040" cy="335412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70500" lnSpcReduction="20000"/>
          </a:bodyPr>
          <a:lstStyle/>
          <a:p>
            <a:pPr marL="83520" indent="-83520" algn="just">
              <a:lnSpc>
                <a:spcPct val="120000"/>
              </a:lnSpc>
              <a:buClr>
                <a:srgbClr val="99CB38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 Enfoque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‘Extraer – Producir – Utilizar – Desechar’. Las materias primas se extraen y procesan para convertirlas en productos de consumo. Después de ser utilizadas, los consumidores desechan los residuos como basura (vertederos o incineración)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83520" indent="-83520" algn="just">
              <a:lnSpc>
                <a:spcPct val="120000"/>
              </a:lnSpc>
              <a:buClr>
                <a:srgbClr val="99CB38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 Visión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83520" indent="-83520" algn="just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El valor del sistema lineal se basa en la producción en masa y las ventas del producto, maximizando los beneficios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83520" indent="-83520" algn="just">
              <a:lnSpc>
                <a:spcPct val="120000"/>
              </a:lnSpc>
              <a:buClr>
                <a:srgbClr val="99CB38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 Enfoque de sostenibilidad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83520" indent="-83520" algn="just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Enfocado a la ecoeficiencia, tratando de mantener la producción y reducir el impacto medioambiental. Pone una gran presión sobre recursos escasos que, con el tiempo, se agotarán (‘</a:t>
            </a:r>
            <a:r>
              <a:rPr lang="es-ES" sz="20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downcycling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’ o </a:t>
            </a:r>
            <a:r>
              <a:rPr lang="es-ES" sz="20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infrarreciclaje</a:t>
            </a: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)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83520" indent="-83520" algn="just">
              <a:lnSpc>
                <a:spcPct val="120000"/>
              </a:lnSpc>
              <a:buClr>
                <a:srgbClr val="99CB38"/>
              </a:buClr>
              <a:buFont typeface="Wingdings" charset="2"/>
              <a:buChar char=""/>
            </a:pPr>
            <a:r>
              <a:rPr lang="es-ES" sz="20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 Modelo de negocio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83520" indent="-83520" algn="just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Orientado a los productos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  <p:grpSp>
        <p:nvGrpSpPr>
          <p:cNvPr id="296" name="Διάγραμμα 2"/>
          <p:cNvGrpSpPr/>
          <p:nvPr/>
        </p:nvGrpSpPr>
        <p:grpSpPr>
          <a:xfrm>
            <a:off x="1224360" y="1373400"/>
            <a:ext cx="9930960" cy="2008800"/>
            <a:chOff x="1224360" y="1373400"/>
            <a:chExt cx="9930960" cy="2008800"/>
          </a:xfrm>
        </p:grpSpPr>
        <p:sp>
          <p:nvSpPr>
            <p:cNvPr id="297" name="Rectángulo 296"/>
            <p:cNvSpPr/>
            <p:nvPr/>
          </p:nvSpPr>
          <p:spPr>
            <a:xfrm>
              <a:off x="1224360" y="1373400"/>
              <a:ext cx="9930960" cy="2008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Flecha: pentágono 297"/>
            <p:cNvSpPr/>
            <p:nvPr/>
          </p:nvSpPr>
          <p:spPr>
            <a:xfrm>
              <a:off x="1225440" y="1905120"/>
              <a:ext cx="2363760" cy="94536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24120" bIns="47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Extracción de Recursos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Flecha: cheurón 298"/>
            <p:cNvSpPr/>
            <p:nvPr/>
          </p:nvSpPr>
          <p:spPr>
            <a:xfrm>
              <a:off x="3116880" y="1905120"/>
              <a:ext cx="2363760" cy="94536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47880" rIns="24120" bIns="47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Producción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Flecha: cheurón 299"/>
            <p:cNvSpPr/>
            <p:nvPr/>
          </p:nvSpPr>
          <p:spPr>
            <a:xfrm>
              <a:off x="5007960" y="1905120"/>
              <a:ext cx="2363760" cy="94536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47880" rIns="24120" bIns="47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Distribución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Flecha: cheurón 300"/>
            <p:cNvSpPr/>
            <p:nvPr/>
          </p:nvSpPr>
          <p:spPr>
            <a:xfrm>
              <a:off x="6899040" y="1905120"/>
              <a:ext cx="2363760" cy="94536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47880" rIns="24120" bIns="47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 dirty="0" err="1">
                  <a:solidFill>
                    <a:schemeClr val="lt1"/>
                  </a:solidFill>
                  <a:latin typeface="Cambria"/>
                  <a:ea typeface="Cambria"/>
                </a:rPr>
                <a:t>Consumo</a:t>
              </a:r>
              <a:endParaRPr lang="es-E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Flecha: cheurón 301"/>
            <p:cNvSpPr/>
            <p:nvPr/>
          </p:nvSpPr>
          <p:spPr>
            <a:xfrm>
              <a:off x="8790480" y="1905120"/>
              <a:ext cx="2363760" cy="945360"/>
            </a:xfrm>
            <a:prstGeom prst="chevron">
              <a:avLst>
                <a:gd name="adj" fmla="val 50000"/>
              </a:avLst>
            </a:prstGeom>
            <a:solidFill>
              <a:schemeClr val="accent6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47880" rIns="24120" bIns="47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Desecho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Economía Circular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5905440" y="1773720"/>
            <a:ext cx="5769720" cy="455472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51500" lnSpcReduction="20000"/>
          </a:bodyPr>
          <a:lstStyle/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Wingdings" charset="2"/>
              <a:buChar char=""/>
            </a:pPr>
            <a:r>
              <a:rPr lang="es-ES" sz="23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  Enfoque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3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Usar los productos el mayor tiempo posible con la regla de las tres erres (reduce, reutiliza y recicla), diseñada para minimizar los residuos y maximizar el uso de los recursos 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Wingdings" charset="2"/>
              <a:buChar char=""/>
            </a:pPr>
            <a:r>
              <a:rPr lang="es-ES" sz="23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  Visión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3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Visión a largo plazo, teniendo en cuenta la sostenibilidad a lo largo del ciclo vital de los productos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Wingdings" charset="2"/>
              <a:buChar char=""/>
            </a:pPr>
            <a:r>
              <a:rPr lang="es-ES" sz="23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  Enfoque de sostenibilidad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3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Enfocado a la </a:t>
            </a:r>
            <a:r>
              <a:rPr lang="es-ES" sz="23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ecoefectividad</a:t>
            </a:r>
            <a:r>
              <a:rPr lang="es-ES" sz="23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, donde se elimina el impacto medioambiental y se crea un impacto económico, ecológico o social positivo siempre que sea posible. Busca añadir valor a los materiales y productos (‘</a:t>
            </a:r>
            <a:r>
              <a:rPr lang="es-ES" sz="23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upcycling</a:t>
            </a:r>
            <a:r>
              <a:rPr lang="es-ES" sz="23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’ o </a:t>
            </a:r>
            <a:r>
              <a:rPr lang="es-ES" sz="23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suprarreciclaje</a:t>
            </a:r>
            <a:r>
              <a:rPr lang="es-ES" sz="23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)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Wingdings" charset="2"/>
              <a:buChar char=""/>
            </a:pPr>
            <a:r>
              <a:rPr lang="es-ES" sz="23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  Modelo de negocio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3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Se enfoca en proveer servicios. También puede crear nuevas oportunidades de negocio y fomentar el crecimiento económico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120000"/>
              </a:lnSpc>
              <a:buNone/>
            </a:pP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marL="76680" indent="-76680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3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La economía circular consta de dos partes: el ciclo biológico y el ciclo técnico </a:t>
            </a:r>
            <a:endParaRPr lang="en-US" sz="23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  <p:grpSp>
        <p:nvGrpSpPr>
          <p:cNvPr id="305" name="Διάγραμμα 1"/>
          <p:cNvGrpSpPr/>
          <p:nvPr/>
        </p:nvGrpSpPr>
        <p:grpSpPr>
          <a:xfrm>
            <a:off x="819000" y="1566720"/>
            <a:ext cx="4791960" cy="4302000"/>
            <a:chOff x="819000" y="1566720"/>
            <a:chExt cx="4791960" cy="4302000"/>
          </a:xfrm>
        </p:grpSpPr>
        <p:sp>
          <p:nvSpPr>
            <p:cNvPr id="306" name="Rectángulo 305"/>
            <p:cNvSpPr/>
            <p:nvPr/>
          </p:nvSpPr>
          <p:spPr>
            <a:xfrm>
              <a:off x="819000" y="1566720"/>
              <a:ext cx="4791960" cy="4302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Flecha: circular 306"/>
            <p:cNvSpPr/>
            <p:nvPr/>
          </p:nvSpPr>
          <p:spPr>
            <a:xfrm>
              <a:off x="1315800" y="1805400"/>
              <a:ext cx="3799080" cy="3799080"/>
            </a:xfrm>
            <a:prstGeom prst="circularArrow">
              <a:avLst>
                <a:gd name="adj1" fmla="val 5544"/>
                <a:gd name="adj2" fmla="val 330680"/>
                <a:gd name="adj3" fmla="val 13867626"/>
                <a:gd name="adj4" fmla="val 17330405"/>
                <a:gd name="adj5" fmla="val 5757"/>
              </a:avLst>
            </a:prstGeom>
            <a:solidFill>
              <a:schemeClr val="accent2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Rectángulo: esquinas redondeadas 307"/>
            <p:cNvSpPr/>
            <p:nvPr/>
          </p:nvSpPr>
          <p:spPr>
            <a:xfrm>
              <a:off x="2361240" y="1825560"/>
              <a:ext cx="1707840" cy="8539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8080" tIns="118080" rIns="76320" bIns="1180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Producción</a:t>
              </a:r>
              <a:endParaRPr lang="es-ES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Rectángulo: esquinas redondeadas 308"/>
            <p:cNvSpPr/>
            <p:nvPr/>
          </p:nvSpPr>
          <p:spPr>
            <a:xfrm>
              <a:off x="3902040" y="2944800"/>
              <a:ext cx="1707840" cy="85392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8080" tIns="118080" rIns="76320" bIns="1180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Distribución</a:t>
              </a:r>
              <a:endParaRPr lang="es-ES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Rectángulo: esquinas redondeadas 309"/>
            <p:cNvSpPr/>
            <p:nvPr/>
          </p:nvSpPr>
          <p:spPr>
            <a:xfrm>
              <a:off x="3313440" y="4756320"/>
              <a:ext cx="1707840" cy="85392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8080" tIns="118080" rIns="76320" bIns="1180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 dirty="0" err="1">
                  <a:solidFill>
                    <a:schemeClr val="lt1"/>
                  </a:solidFill>
                  <a:latin typeface="Cambria"/>
                  <a:ea typeface="Cambria"/>
                </a:rPr>
                <a:t>Consumo</a:t>
              </a:r>
              <a:endParaRPr lang="es-ES" sz="2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Rectángulo: esquinas redondeadas 310"/>
            <p:cNvSpPr/>
            <p:nvPr/>
          </p:nvSpPr>
          <p:spPr>
            <a:xfrm>
              <a:off x="1409040" y="4756320"/>
              <a:ext cx="1707840" cy="85392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8080" tIns="118080" rIns="76320" bIns="1180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Reciclaje/ Reutilización</a:t>
              </a:r>
              <a:endParaRPr lang="es-ES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Rectángulo: esquinas redondeadas 311"/>
            <p:cNvSpPr/>
            <p:nvPr/>
          </p:nvSpPr>
          <p:spPr>
            <a:xfrm>
              <a:off x="820440" y="2944800"/>
              <a:ext cx="1707840" cy="85392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8080" tIns="118080" rIns="76320" bIns="1180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n-US" sz="20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Sector del reciclado</a:t>
              </a:r>
              <a:endParaRPr lang="es-ES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" name="TextBox 2"/>
          <p:cNvSpPr/>
          <p:nvPr/>
        </p:nvSpPr>
        <p:spPr>
          <a:xfrm>
            <a:off x="360000" y="5664600"/>
            <a:ext cx="54752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También conocido como un sistema de circuito cerrado 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Ciclo Biológico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5514840" y="1845720"/>
            <a:ext cx="6201720" cy="4491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74000" lnSpcReduction="20000"/>
          </a:bodyPr>
          <a:lstStyle/>
          <a:p>
            <a:pPr marL="79200" indent="-79200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Abarca materiales que son fácilmente biodegradables y pueden volver a la tierra de manera segura. Los residuos biológicos se recogen y vuelven al ciclo de diferentes maneras.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120000"/>
              </a:lnSpc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79200" indent="-79200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Tras implementar una estrategia centrada en aumentar el valor, el ciclo biológico tiene dos caminos: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334080" lvl="1" indent="-158760">
              <a:lnSpc>
                <a:spcPct val="120000"/>
              </a:lnSpc>
              <a:buClr>
                <a:srgbClr val="99CB38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Digestión anaerobia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: los residuos y el estiércol producidos por el ganado se procesan para convertirlos en materia orgánica usada como fertilizante orgánico. Al hacerlo se libera metano, que se transforma en biogás (energía renovable).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  <a:p>
            <a:pPr marL="334080" lvl="1" indent="-158760">
              <a:lnSpc>
                <a:spcPct val="120000"/>
              </a:lnSpc>
              <a:buClr>
                <a:srgbClr val="99CB38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Compostaje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: Los residuos alimenticios, el estiércol y los residuos de los cultivos se convierten en abono y vuelven a la tierra, añadiendo nutrientes y mejorando la fertilidad del suelo. El compostaje es una digestión aerobia y libera CO</a:t>
            </a:r>
            <a:r>
              <a:rPr lang="es-ES" sz="1800" b="0" strike="noStrike" spc="-1" baseline="-8000" dirty="0">
                <a:solidFill>
                  <a:srgbClr val="404040"/>
                </a:solidFill>
                <a:latin typeface="Cambria"/>
                <a:ea typeface="Cambria"/>
              </a:rPr>
              <a:t>2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 a la atmósfera.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  <a:p>
            <a:pPr marL="79200" indent="-79200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Al final del ciclo, las plantas absorben los nutrientes para crecer y el ciclo se repite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</p:txBody>
      </p:sp>
      <p:grpSp>
        <p:nvGrpSpPr>
          <p:cNvPr id="316" name="Διάγραμμα 5"/>
          <p:cNvGrpSpPr/>
          <p:nvPr/>
        </p:nvGrpSpPr>
        <p:grpSpPr>
          <a:xfrm>
            <a:off x="401400" y="1841760"/>
            <a:ext cx="4789440" cy="4357080"/>
            <a:chOff x="401400" y="1841760"/>
            <a:chExt cx="4789440" cy="4357080"/>
          </a:xfrm>
        </p:grpSpPr>
        <p:sp>
          <p:nvSpPr>
            <p:cNvPr id="317" name="Rectángulo 316"/>
            <p:cNvSpPr/>
            <p:nvPr/>
          </p:nvSpPr>
          <p:spPr>
            <a:xfrm>
              <a:off x="401400" y="1845720"/>
              <a:ext cx="4789440" cy="433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" name="Flecha: circular 317"/>
            <p:cNvSpPr/>
            <p:nvPr/>
          </p:nvSpPr>
          <p:spPr>
            <a:xfrm>
              <a:off x="617400" y="1841760"/>
              <a:ext cx="4357080" cy="4357080"/>
            </a:xfrm>
            <a:prstGeom prst="circularArrow">
              <a:avLst>
                <a:gd name="adj1" fmla="val 5274"/>
                <a:gd name="adj2" fmla="val 312630"/>
                <a:gd name="adj3" fmla="val 14301041"/>
                <a:gd name="adj4" fmla="val 17084479"/>
                <a:gd name="adj5" fmla="val 5477"/>
              </a:avLst>
            </a:prstGeom>
            <a:solidFill>
              <a:schemeClr val="accent2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Rectángulo: esquinas redondeadas 318"/>
            <p:cNvSpPr/>
            <p:nvPr/>
          </p:nvSpPr>
          <p:spPr>
            <a:xfrm>
              <a:off x="2002320" y="1848600"/>
              <a:ext cx="1587600" cy="793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640" tIns="107640" rIns="68760" bIns="107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libri"/>
                </a:rPr>
                <a:t>Producción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Rectángulo: esquinas redondeadas 319"/>
            <p:cNvSpPr/>
            <p:nvPr/>
          </p:nvSpPr>
          <p:spPr>
            <a:xfrm>
              <a:off x="3567240" y="2867760"/>
              <a:ext cx="1587600" cy="7938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640" tIns="107640" rIns="68760" bIns="107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libri"/>
                </a:rPr>
                <a:t>Producto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1" name="Rectángulo: esquinas redondeadas 320"/>
            <p:cNvSpPr/>
            <p:nvPr/>
          </p:nvSpPr>
          <p:spPr>
            <a:xfrm>
              <a:off x="3533040" y="4500000"/>
              <a:ext cx="1587600" cy="793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640" tIns="107640" rIns="68760" bIns="107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 dirty="0" err="1">
                  <a:solidFill>
                    <a:schemeClr val="lt1"/>
                  </a:solidFill>
                  <a:latin typeface="Calibri"/>
                </a:rPr>
                <a:t>Consumo</a:t>
              </a:r>
              <a:r>
                <a:rPr lang="en-US" sz="1800" b="0" strike="noStrike" spc="-1" dirty="0">
                  <a:solidFill>
                    <a:schemeClr val="lt1"/>
                  </a:solidFill>
                  <a:latin typeface="Calibri"/>
                </a:rPr>
                <a:t>/ </a:t>
              </a:r>
              <a:r>
                <a:rPr lang="en-US" sz="1800" b="0" strike="noStrike" spc="-1" dirty="0" err="1">
                  <a:solidFill>
                    <a:schemeClr val="lt1"/>
                  </a:solidFill>
                  <a:latin typeface="Calibri"/>
                </a:rPr>
                <a:t>Uso</a:t>
              </a:r>
              <a:endParaRPr lang="es-E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Rectángulo: esquinas redondeadas 321"/>
            <p:cNvSpPr/>
            <p:nvPr/>
          </p:nvSpPr>
          <p:spPr>
            <a:xfrm>
              <a:off x="1966320" y="5384160"/>
              <a:ext cx="1777680" cy="793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640" tIns="107640" rIns="68760" bIns="107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libri"/>
                </a:rPr>
                <a:t>Biodegradación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Rectángulo: esquinas redondeadas 322"/>
            <p:cNvSpPr/>
            <p:nvPr/>
          </p:nvSpPr>
          <p:spPr>
            <a:xfrm>
              <a:off x="471240" y="4500000"/>
              <a:ext cx="1587600" cy="793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640" tIns="107640" rIns="68760" bIns="107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libri"/>
                </a:rPr>
                <a:t>Nutrientes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Rectángulo: esquinas redondeadas 323"/>
            <p:cNvSpPr/>
            <p:nvPr/>
          </p:nvSpPr>
          <p:spPr>
            <a:xfrm>
              <a:off x="461880" y="2850840"/>
              <a:ext cx="1587600" cy="7938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640" tIns="107640" rIns="68760" bIns="107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n-US" sz="1800" b="0" strike="noStrike" spc="-1">
                  <a:solidFill>
                    <a:schemeClr val="lt1"/>
                  </a:solidFill>
                  <a:latin typeface="Calibri"/>
                </a:rPr>
                <a:t>Cultivos</a:t>
              </a: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Ciclo Técnico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095879" y="1845720"/>
            <a:ext cx="5059441" cy="450144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71000" lnSpcReduction="20000"/>
          </a:bodyPr>
          <a:lstStyle/>
          <a:p>
            <a:pPr marL="83520" indent="-83520" algn="just">
              <a:lnSpc>
                <a:spcPct val="120000"/>
              </a:lnSpc>
              <a:buClr>
                <a:srgbClr val="99CB38"/>
              </a:buClr>
              <a:buFont typeface="Calibri"/>
              <a:buChar char=" "/>
            </a:pPr>
            <a:r>
              <a:rPr lang="es-ES" sz="20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El ciclo técnico trata con productos que se usan, no los que se consumen. Los materiales se pulen o fabrican y se busca que los materiales permanezcan en uso. A continuación se detallan las estrategias circulares por orden de importancia. 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 algn="just">
              <a:lnSpc>
                <a:spcPct val="120000"/>
              </a:lnSpc>
              <a:buNone/>
            </a:pP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marL="351360" lvl="1" indent="-167400" algn="just">
              <a:lnSpc>
                <a:spcPct val="120000"/>
              </a:lnSpc>
              <a:buClr>
                <a:srgbClr val="99CB38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Compartir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: Solemos comprar productos que usamos de forma temporal. Compartir o alquilar bienes también puede aumentar la utilidad social. 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  <a:p>
            <a:pPr marL="351360" lvl="1" indent="-167400" algn="just">
              <a:lnSpc>
                <a:spcPct val="120000"/>
              </a:lnSpc>
              <a:buClr>
                <a:srgbClr val="99CB38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Reutilizar/Redistribuir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: Reutilizar un producto para el mismo u otro fin. Redistribuir productos que ya no se necesitan a otras personas.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  <a:p>
            <a:pPr marL="351360" lvl="1" indent="-167400" algn="just">
              <a:lnSpc>
                <a:spcPct val="120000"/>
              </a:lnSpc>
              <a:buClr>
                <a:srgbClr val="99CB38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Restaurar/</a:t>
            </a:r>
            <a:r>
              <a:rPr lang="es-ES" sz="1800" b="1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Remanufacturar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: Los productos se diseñan para que sean fáciles de reparar o </a:t>
            </a:r>
            <a:r>
              <a:rPr lang="es-ES" sz="18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remanufacturar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. Restaurar incluye sustituir o reparar elementos para que el producto siga en uso. La </a:t>
            </a:r>
            <a:r>
              <a:rPr lang="es-ES" sz="1800" b="0" strike="noStrike" spc="-1" dirty="0" err="1">
                <a:solidFill>
                  <a:srgbClr val="404040"/>
                </a:solidFill>
                <a:latin typeface="Cambria"/>
                <a:ea typeface="Cambria"/>
              </a:rPr>
              <a:t>remanufacturación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 devuelve un producto usado tras un trabajo intenso en un estado casi nuevo y con un rendimiento igual o superior al que tenía cuando era nuevo.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  <a:p>
            <a:pPr marL="351360" lvl="1" indent="-167400" algn="just">
              <a:lnSpc>
                <a:spcPct val="120000"/>
              </a:lnSpc>
              <a:buClr>
                <a:srgbClr val="99CB38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404040"/>
                </a:solidFill>
                <a:latin typeface="Cambria"/>
                <a:ea typeface="Cambria"/>
              </a:rPr>
              <a:t>Reciclar: </a:t>
            </a:r>
            <a:r>
              <a:rPr lang="es-ES" sz="1800" b="0" strike="noStrike" spc="-1" dirty="0">
                <a:solidFill>
                  <a:srgbClr val="404040"/>
                </a:solidFill>
                <a:latin typeface="Cambria"/>
                <a:ea typeface="Cambria"/>
              </a:rPr>
              <a:t>El reciclaje se usa como último recurso en la economía circular.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</p:txBody>
      </p:sp>
      <p:grpSp>
        <p:nvGrpSpPr>
          <p:cNvPr id="327" name="Διάγραμμα 4"/>
          <p:cNvGrpSpPr/>
          <p:nvPr/>
        </p:nvGrpSpPr>
        <p:grpSpPr>
          <a:xfrm>
            <a:off x="867960" y="1845720"/>
            <a:ext cx="4754520" cy="4136400"/>
            <a:chOff x="867960" y="1845720"/>
            <a:chExt cx="4754520" cy="4136400"/>
          </a:xfrm>
        </p:grpSpPr>
        <p:sp>
          <p:nvSpPr>
            <p:cNvPr id="328" name="Rectángulo 327"/>
            <p:cNvSpPr/>
            <p:nvPr/>
          </p:nvSpPr>
          <p:spPr>
            <a:xfrm>
              <a:off x="867960" y="1845720"/>
              <a:ext cx="4754520" cy="413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Flecha: circular 328"/>
            <p:cNvSpPr/>
            <p:nvPr/>
          </p:nvSpPr>
          <p:spPr>
            <a:xfrm>
              <a:off x="1360080" y="2016000"/>
              <a:ext cx="3770640" cy="3770640"/>
            </a:xfrm>
            <a:prstGeom prst="circularArrow">
              <a:avLst>
                <a:gd name="adj1" fmla="val 5544"/>
                <a:gd name="adj2" fmla="val 330680"/>
                <a:gd name="adj3" fmla="val 13868366"/>
                <a:gd name="adj4" fmla="val 17329958"/>
                <a:gd name="adj5" fmla="val 5757"/>
              </a:avLst>
            </a:prstGeom>
            <a:solidFill>
              <a:schemeClr val="accent2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Rectángulo: esquinas redondeadas 329"/>
            <p:cNvSpPr/>
            <p:nvPr/>
          </p:nvSpPr>
          <p:spPr>
            <a:xfrm>
              <a:off x="2398320" y="2035800"/>
              <a:ext cx="1694520" cy="8470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rIns="79920" bIns="121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lang="en-US" sz="21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Fabricación</a:t>
              </a:r>
              <a:endParaRPr lang="es-ES" sz="2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Rectángulo: esquinas redondeadas 330"/>
            <p:cNvSpPr/>
            <p:nvPr/>
          </p:nvSpPr>
          <p:spPr>
            <a:xfrm>
              <a:off x="3927600" y="3147120"/>
              <a:ext cx="1694520" cy="84708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rIns="79920" bIns="121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lang="en-US" sz="21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Materiales</a:t>
              </a:r>
              <a:endParaRPr lang="es-ES" sz="2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Rectángulo: esquinas redondeadas 331"/>
            <p:cNvSpPr/>
            <p:nvPr/>
          </p:nvSpPr>
          <p:spPr>
            <a:xfrm>
              <a:off x="3343320" y="4944960"/>
              <a:ext cx="1876680" cy="84708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rIns="79920" bIns="121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lang="en-US" sz="21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Reutilización</a:t>
              </a:r>
              <a:endParaRPr lang="es-ES" sz="2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Rectángulo: esquinas redondeadas 332"/>
            <p:cNvSpPr/>
            <p:nvPr/>
          </p:nvSpPr>
          <p:spPr>
            <a:xfrm>
              <a:off x="1452960" y="4944960"/>
              <a:ext cx="1694520" cy="8470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rIns="79920" bIns="121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lang="en-US" sz="21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Utilización</a:t>
              </a:r>
              <a:endParaRPr lang="es-ES" sz="2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Rectángulo: esquinas redondeadas 333"/>
            <p:cNvSpPr/>
            <p:nvPr/>
          </p:nvSpPr>
          <p:spPr>
            <a:xfrm>
              <a:off x="867960" y="3147120"/>
              <a:ext cx="1694520" cy="8470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158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rIns="79920" bIns="121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lang="en-US" sz="2100" b="0" strike="noStrike" spc="-1">
                  <a:solidFill>
                    <a:schemeClr val="lt1"/>
                  </a:solidFill>
                  <a:latin typeface="Cambria"/>
                  <a:ea typeface="Cambria"/>
                </a:rPr>
                <a:t>Productos</a:t>
              </a:r>
              <a:endParaRPr lang="es-ES" sz="2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066680" y="40644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400" b="0" strike="noStrike" spc="-52">
                <a:solidFill>
                  <a:srgbClr val="404040"/>
                </a:solidFill>
                <a:latin typeface="Cambria"/>
                <a:ea typeface="Cambria"/>
              </a:rPr>
              <a:t>Economía Circular en la Agroindustria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Ορθογώνιο: Στρογγύλεμα γωνιών 2"/>
          <p:cNvSpPr/>
          <p:nvPr/>
        </p:nvSpPr>
        <p:spPr>
          <a:xfrm>
            <a:off x="496440" y="3012480"/>
            <a:ext cx="7047000" cy="1990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6B0D2"/>
              </a:gs>
              <a:gs pos="100000">
                <a:srgbClr val="47B6D4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4EB3CF"/>
            </a:solidFill>
            <a:round/>
          </a:ln>
          <a:effectLst>
            <a:outerShdw blurRad="38160" dist="25455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400" b="0" strike="noStrike" spc="-1">
                <a:solidFill>
                  <a:schemeClr val="lt1"/>
                </a:solidFill>
                <a:latin typeface="Cambria"/>
                <a:ea typeface="Cambria"/>
              </a:rPr>
              <a:t>La ciencia, arte o práctica de cultivar los suelos, producir cultivos y criar ganado en el cual se optimiza el uso de recursos en circuitos cerrados y los sistemas se alimentan de recursos renovables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Picture 3"/>
          <p:cNvPicPr/>
          <p:nvPr/>
        </p:nvPicPr>
        <p:blipFill>
          <a:blip r:embed="rId2"/>
          <a:stretch/>
        </p:blipFill>
        <p:spPr>
          <a:xfrm>
            <a:off x="7756200" y="2281680"/>
            <a:ext cx="4078080" cy="302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Principios de la Economía Circular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9" name="Εικόνα 2"/>
          <p:cNvPicPr/>
          <p:nvPr/>
        </p:nvPicPr>
        <p:blipFill>
          <a:blip r:embed="rId3"/>
          <a:stretch/>
        </p:blipFill>
        <p:spPr>
          <a:xfrm>
            <a:off x="1469520" y="1910520"/>
            <a:ext cx="1347120" cy="4236840"/>
          </a:xfrm>
          <a:prstGeom prst="rect">
            <a:avLst/>
          </a:prstGeom>
          <a:ln w="0">
            <a:noFill/>
          </a:ln>
        </p:spPr>
      </p:pic>
      <p:sp>
        <p:nvSpPr>
          <p:cNvPr id="340" name="TextBox 1"/>
          <p:cNvSpPr/>
          <p:nvPr/>
        </p:nvSpPr>
        <p:spPr>
          <a:xfrm>
            <a:off x="3576960" y="1842120"/>
            <a:ext cx="82908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Eliminar el desperdicio y la contaminación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Habría que evitar contaminar el aire, la tierra y el agua. Los productos químicos se sustituyen por productos o procesos naturales cuando sea posible y se utiliza energía renovable. Los procesos y las tecnologías que prolongan la vida útil de los productos pueden reducir aún más el desperdicio de alimentos.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Box 5"/>
          <p:cNvSpPr/>
          <p:nvPr/>
        </p:nvSpPr>
        <p:spPr>
          <a:xfrm>
            <a:off x="3576960" y="3337560"/>
            <a:ext cx="829080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Conservar valor con el paso del tiempo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El diseño de los productos trata de mantenerlos en el ciclo técnico tanto tiempo como sea posible. Los materiales biológicos deberían ser usados eficazmente y devueltos a la naturaleza para regenerarse.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Box 9"/>
          <p:cNvSpPr/>
          <p:nvPr/>
        </p:nvSpPr>
        <p:spPr>
          <a:xfrm>
            <a:off x="3576960" y="4995000"/>
            <a:ext cx="829080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Regeneración de la naturaleza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Usar prácticas agrícolas que restauran suelos, regeneran bosques, aumentan la biodiversidad y devuelven nutrientes valiosos al sistema natural.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800" b="0" strike="noStrike" spc="-52">
                <a:solidFill>
                  <a:srgbClr val="404040"/>
                </a:solidFill>
                <a:latin typeface="Cambria"/>
                <a:ea typeface="Cambria"/>
              </a:rPr>
              <a:t>Beneficios de la Agricultura Circular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 fontScale="90000"/>
          </a:bodyPr>
          <a:lstStyle/>
          <a:p>
            <a:pPr marL="487080" lvl="1" indent="-30708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7030A0"/>
              </a:buClr>
              <a:buFont typeface="Wingdings" charset="2"/>
              <a:buChar char=""/>
            </a:pPr>
            <a:r>
              <a:rPr lang="es-E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Tiene el potencial de lograr </a:t>
            </a:r>
            <a:r>
              <a:rPr lang="es-ES" sz="2000" b="1" strike="noStrike" spc="-1">
                <a:solidFill>
                  <a:srgbClr val="7030A0"/>
                </a:solidFill>
                <a:latin typeface="Cambria"/>
                <a:ea typeface="Cambria"/>
              </a:rPr>
              <a:t>el cero neto de misiones </a:t>
            </a:r>
            <a:r>
              <a:rPr lang="es-E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o incluso tener un impacto medioambiental positivo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487080" lvl="1" indent="-30708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7030A0"/>
              </a:buClr>
              <a:buFont typeface="Wingdings" charset="2"/>
              <a:buChar char=""/>
            </a:pPr>
            <a:r>
              <a:rPr lang="es-ES" sz="2000" b="1" strike="noStrike" spc="-1">
                <a:solidFill>
                  <a:srgbClr val="7030A0"/>
                </a:solidFill>
                <a:latin typeface="Cambria"/>
                <a:ea typeface="Cambria"/>
              </a:rPr>
              <a:t>Uso eficiente </a:t>
            </a:r>
            <a:r>
              <a:rPr lang="es-E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de los recursos, minimizando el coste de insumos agrícolas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487080" lvl="1" indent="-30708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7030A0"/>
              </a:buClr>
              <a:buFont typeface="Wingdings" charset="2"/>
              <a:buChar char=""/>
            </a:pPr>
            <a:r>
              <a:rPr lang="es-E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Este sistema de alta retroalimentación puede </a:t>
            </a:r>
            <a:r>
              <a:rPr lang="es-ES" sz="2000" b="1" strike="noStrike" spc="-1">
                <a:solidFill>
                  <a:srgbClr val="7030A0"/>
                </a:solidFill>
                <a:latin typeface="Cambria"/>
                <a:ea typeface="Cambria"/>
              </a:rPr>
              <a:t>mejorar la fertilidad del suelo y la biodiversidad</a:t>
            </a:r>
            <a:r>
              <a:rPr lang="es-E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, ya que tiene el potencial de reducir la cantidad requerida de fertilizantes y pesticidas 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487080" lvl="1" indent="-30708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7030A0"/>
              </a:buClr>
              <a:buFont typeface="Wingdings" charset="2"/>
              <a:buChar char=""/>
            </a:pPr>
            <a:r>
              <a:rPr lang="es-E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El agricultor tiene varias fuentes de ingresos, lo cual proporciona </a:t>
            </a:r>
            <a:r>
              <a:rPr lang="es-ES" sz="2000" b="1" strike="noStrike" spc="-1">
                <a:solidFill>
                  <a:srgbClr val="7030A0"/>
                </a:solidFill>
                <a:latin typeface="Cambria"/>
                <a:ea typeface="Cambria"/>
              </a:rPr>
              <a:t>estabilidad económica</a:t>
            </a:r>
            <a:r>
              <a:rPr lang="es-E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, al vender los subproductos y producir diferentes cultivos/ganado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487080" lvl="1" indent="-307080">
              <a:lnSpc>
                <a:spcPct val="150000"/>
              </a:lnSpc>
              <a:spcBef>
                <a:spcPts val="201"/>
              </a:spcBef>
              <a:spcAft>
                <a:spcPts val="400"/>
              </a:spcAft>
              <a:buClr>
                <a:srgbClr val="7030A0"/>
              </a:buClr>
              <a:buFont typeface="Wingdings" charset="2"/>
              <a:buChar char=""/>
            </a:pPr>
            <a:r>
              <a:rPr lang="es-ES" sz="2000" b="1" strike="noStrike" spc="-1">
                <a:solidFill>
                  <a:srgbClr val="7030A0"/>
                </a:solidFill>
                <a:latin typeface="Cambria"/>
                <a:ea typeface="Cambria"/>
              </a:rPr>
              <a:t>Reduce </a:t>
            </a:r>
            <a:r>
              <a:rPr lang="es-ES" sz="2000" b="0" strike="noStrike" spc="-1">
                <a:solidFill>
                  <a:srgbClr val="404040"/>
                </a:solidFill>
                <a:latin typeface="Cambria"/>
                <a:ea typeface="Cambria"/>
              </a:rPr>
              <a:t>la cantidad de residuos alimenticios 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893</TotalTime>
  <Words>2204</Words>
  <Application>Microsoft Office PowerPoint</Application>
  <PresentationFormat>Panorámica</PresentationFormat>
  <Paragraphs>156</Paragraphs>
  <Slides>18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18</vt:i4>
      </vt:variant>
    </vt:vector>
  </HeadingPairs>
  <TitlesOfParts>
    <vt:vector size="33" baseType="lpstr">
      <vt:lpstr>Arial</vt:lpstr>
      <vt:lpstr>Bahnschrift SemiLight</vt:lpstr>
      <vt:lpstr>Calibri</vt:lpstr>
      <vt:lpstr>Calibri Light</vt:lpstr>
      <vt:lpstr>Cambria</vt:lpstr>
      <vt:lpstr>DejaVuSans-Bold</vt:lpstr>
      <vt:lpstr>Symbol</vt:lpstr>
      <vt:lpstr>Times New Roman</vt:lpstr>
      <vt:lpstr>Wingdings</vt:lpstr>
      <vt:lpstr>Office Theme</vt:lpstr>
      <vt:lpstr>Office Theme</vt:lpstr>
      <vt:lpstr>Retrospect</vt:lpstr>
      <vt:lpstr>Office Theme</vt:lpstr>
      <vt:lpstr>Office Theme</vt:lpstr>
      <vt:lpstr>1_Retrospect</vt:lpstr>
      <vt:lpstr> </vt:lpstr>
      <vt:lpstr>Producción Actual</vt:lpstr>
      <vt:lpstr>Economía Lineal</vt:lpstr>
      <vt:lpstr>Economía Circular </vt:lpstr>
      <vt:lpstr>Ciclo Biológico </vt:lpstr>
      <vt:lpstr>Ciclo Técnico </vt:lpstr>
      <vt:lpstr>Economía Circular en la Agroindustria </vt:lpstr>
      <vt:lpstr>Principios de la Economía Circular </vt:lpstr>
      <vt:lpstr>Beneficios de la Agricultura Circular</vt:lpstr>
      <vt:lpstr>Limitaciones de la Agricultura Circular</vt:lpstr>
      <vt:lpstr>Pasos Hacia la Circularidad (1) </vt:lpstr>
      <vt:lpstr>Pasos Hacia la Circularidad (2) </vt:lpstr>
      <vt:lpstr>Pasos Hacia la Circularidad (3)</vt:lpstr>
      <vt:lpstr>Pasos Hacia la Circularidad (4)</vt:lpstr>
      <vt:lpstr>Pasos Hacia la Circularidad (5)</vt:lpstr>
      <vt:lpstr>Prácticas Circulares </vt:lpstr>
      <vt:lpstr>Prácticas Circulares </vt:lpstr>
      <vt:lpstr>Ejemplos actuales de agricultura circular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Navarro Pedreño, Jose</cp:lastModifiedBy>
  <cp:revision>49</cp:revision>
  <dcterms:created xsi:type="dcterms:W3CDTF">2018-11-05T14:13:47Z</dcterms:created>
  <dcterms:modified xsi:type="dcterms:W3CDTF">2023-12-04T12:42:45Z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